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57" r:id="rId5"/>
    <p:sldId id="259" r:id="rId6"/>
    <p:sldId id="260" r:id="rId7"/>
    <p:sldId id="264" r:id="rId8"/>
    <p:sldId id="303" r:id="rId9"/>
    <p:sldId id="304" r:id="rId10"/>
    <p:sldId id="309" r:id="rId11"/>
    <p:sldId id="267" r:id="rId12"/>
    <p:sldId id="268" r:id="rId13"/>
    <p:sldId id="269" r:id="rId14"/>
    <p:sldId id="305" r:id="rId15"/>
    <p:sldId id="289" r:id="rId16"/>
    <p:sldId id="293" r:id="rId17"/>
    <p:sldId id="277" r:id="rId18"/>
    <p:sldId id="278" r:id="rId19"/>
    <p:sldId id="273" r:id="rId20"/>
    <p:sldId id="315" r:id="rId21"/>
    <p:sldId id="279" r:id="rId22"/>
    <p:sldId id="275" r:id="rId23"/>
    <p:sldId id="276" r:id="rId24"/>
    <p:sldId id="274" r:id="rId25"/>
    <p:sldId id="306" r:id="rId26"/>
    <p:sldId id="266" r:id="rId27"/>
    <p:sldId id="283" r:id="rId28"/>
    <p:sldId id="301" r:id="rId29"/>
    <p:sldId id="307" r:id="rId30"/>
    <p:sldId id="302" r:id="rId31"/>
    <p:sldId id="297" r:id="rId32"/>
    <p:sldId id="294" r:id="rId33"/>
    <p:sldId id="295" r:id="rId34"/>
    <p:sldId id="296" r:id="rId35"/>
    <p:sldId id="310" r:id="rId36"/>
    <p:sldId id="316" r:id="rId37"/>
    <p:sldId id="318" r:id="rId38"/>
    <p:sldId id="313" r:id="rId39"/>
    <p:sldId id="314" r:id="rId4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C96367E-2BF6-44FF-A970-D051EDA338C8}">
          <p14:sldIdLst>
            <p14:sldId id="256"/>
            <p14:sldId id="262"/>
            <p14:sldId id="263"/>
            <p14:sldId id="257"/>
            <p14:sldId id="259"/>
            <p14:sldId id="260"/>
            <p14:sldId id="264"/>
            <p14:sldId id="303"/>
            <p14:sldId id="304"/>
            <p14:sldId id="309"/>
            <p14:sldId id="267"/>
            <p14:sldId id="268"/>
            <p14:sldId id="269"/>
            <p14:sldId id="305"/>
            <p14:sldId id="289"/>
            <p14:sldId id="293"/>
            <p14:sldId id="277"/>
            <p14:sldId id="278"/>
            <p14:sldId id="273"/>
            <p14:sldId id="315"/>
            <p14:sldId id="279"/>
            <p14:sldId id="275"/>
            <p14:sldId id="276"/>
            <p14:sldId id="274"/>
            <p14:sldId id="306"/>
            <p14:sldId id="266"/>
            <p14:sldId id="283"/>
            <p14:sldId id="301"/>
            <p14:sldId id="307"/>
            <p14:sldId id="302"/>
            <p14:sldId id="297"/>
            <p14:sldId id="294"/>
            <p14:sldId id="295"/>
            <p14:sldId id="296"/>
            <p14:sldId id="310"/>
            <p14:sldId id="316"/>
            <p14:sldId id="318"/>
            <p14:sldId id="313"/>
            <p14:sldId id="314"/>
          </p14:sldIdLst>
        </p14:section>
        <p14:section name="버리는 구역" id="{E11186BE-9BA7-487B-A391-4F5B4404DDB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3891" userDrawn="1">
          <p15:clr>
            <a:srgbClr val="A4A3A4"/>
          </p15:clr>
        </p15:guide>
        <p15:guide id="4" pos="36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FFCC"/>
    <a:srgbClr val="F2F2F2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>
        <p:scale>
          <a:sx n="75" d="100"/>
          <a:sy n="75" d="100"/>
        </p:scale>
        <p:origin x="2346" y="744"/>
      </p:cViewPr>
      <p:guideLst>
        <p:guide orient="horz" pos="2160"/>
        <p:guide pos="3120"/>
        <p:guide pos="3891"/>
        <p:guide pos="36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8F376D-B3AD-4E0F-96AB-6FDB33B82F7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D8471-C8AA-4E38-8AC1-2AD2852A8E43}"/>
              </a:ext>
            </a:extLst>
          </p:cNvPr>
          <p:cNvSpPr/>
          <p:nvPr userDrawn="1"/>
        </p:nvSpPr>
        <p:spPr>
          <a:xfrm>
            <a:off x="449364" y="1161806"/>
            <a:ext cx="152675" cy="327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12F76C-CE83-4305-A1CB-02388DC0205C}"/>
              </a:ext>
            </a:extLst>
          </p:cNvPr>
          <p:cNvSpPr/>
          <p:nvPr userDrawn="1"/>
        </p:nvSpPr>
        <p:spPr>
          <a:xfrm>
            <a:off x="149858" y="104958"/>
            <a:ext cx="9606285" cy="482128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02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3A5245-2838-4B7D-824F-6C8BD83C2A60}"/>
              </a:ext>
            </a:extLst>
          </p:cNvPr>
          <p:cNvSpPr/>
          <p:nvPr userDrawn="1"/>
        </p:nvSpPr>
        <p:spPr>
          <a:xfrm>
            <a:off x="0" y="1"/>
            <a:ext cx="9906000" cy="4821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BDEC5E-AC65-4523-B847-2D90A11BE9DA}"/>
              </a:ext>
            </a:extLst>
          </p:cNvPr>
          <p:cNvSpPr/>
          <p:nvPr userDrawn="1"/>
        </p:nvSpPr>
        <p:spPr>
          <a:xfrm>
            <a:off x="149858" y="104958"/>
            <a:ext cx="9606285" cy="62958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67B373-2C21-4F48-A9EC-EEA24007204B}"/>
              </a:ext>
            </a:extLst>
          </p:cNvPr>
          <p:cNvSpPr/>
          <p:nvPr userDrawn="1"/>
        </p:nvSpPr>
        <p:spPr>
          <a:xfrm>
            <a:off x="4963130" y="1597306"/>
            <a:ext cx="4094215" cy="452187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524E92-F597-42FB-B089-617FA7ABAC45}"/>
              </a:ext>
            </a:extLst>
          </p:cNvPr>
          <p:cNvGrpSpPr/>
          <p:nvPr userDrawn="1"/>
        </p:nvGrpSpPr>
        <p:grpSpPr>
          <a:xfrm>
            <a:off x="5282846" y="2305491"/>
            <a:ext cx="3289654" cy="523220"/>
            <a:chOff x="6309255" y="1328055"/>
            <a:chExt cx="2494303" cy="4741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45317-CDFB-4504-B116-A60FE83A4146}"/>
                </a:ext>
              </a:extLst>
            </p:cNvPr>
            <p:cNvSpPr txBox="1"/>
            <p:nvPr userDrawn="1"/>
          </p:nvSpPr>
          <p:spPr>
            <a:xfrm>
              <a:off x="6309255" y="1328055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Ⅰ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60B14C-0972-4969-B014-1D186A9C20CA}"/>
                </a:ext>
              </a:extLst>
            </p:cNvPr>
            <p:cNvSpPr txBox="1"/>
            <p:nvPr userDrawn="1"/>
          </p:nvSpPr>
          <p:spPr>
            <a:xfrm>
              <a:off x="6772583" y="135594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개요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BB97E8-5866-4D3D-A527-F72685CDA705}"/>
              </a:ext>
            </a:extLst>
          </p:cNvPr>
          <p:cNvGrpSpPr/>
          <p:nvPr userDrawn="1"/>
        </p:nvGrpSpPr>
        <p:grpSpPr>
          <a:xfrm>
            <a:off x="5282846" y="3641385"/>
            <a:ext cx="3289654" cy="523220"/>
            <a:chOff x="6309255" y="2750564"/>
            <a:chExt cx="2494303" cy="47410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CCD6F-99E8-4125-ACFE-DE0051DE7959}"/>
                </a:ext>
              </a:extLst>
            </p:cNvPr>
            <p:cNvSpPr txBox="1"/>
            <p:nvPr userDrawn="1"/>
          </p:nvSpPr>
          <p:spPr>
            <a:xfrm>
              <a:off x="6309255" y="2750564"/>
              <a:ext cx="380676" cy="474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2800" b="1" kern="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</a:t>
              </a:r>
              <a:endParaRPr lang="ko-KR" altLang="en-US" sz="2800" b="1" kern="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15237A-5594-418D-930A-329A49C99954}"/>
                </a:ext>
              </a:extLst>
            </p:cNvPr>
            <p:cNvSpPr txBox="1"/>
            <p:nvPr userDrawn="1"/>
          </p:nvSpPr>
          <p:spPr>
            <a:xfrm>
              <a:off x="6772583" y="2785672"/>
              <a:ext cx="2030975" cy="41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세부내용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9C7157A-1733-48FC-96EA-49BCE57C2CCF}"/>
              </a:ext>
            </a:extLst>
          </p:cNvPr>
          <p:cNvSpPr txBox="1"/>
          <p:nvPr userDrawn="1"/>
        </p:nvSpPr>
        <p:spPr>
          <a:xfrm>
            <a:off x="1097280" y="3415894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5FD1ED9-5CEC-4846-96C9-B239213E35EF}"/>
              </a:ext>
            </a:extLst>
          </p:cNvPr>
          <p:cNvSpPr/>
          <p:nvPr userDrawn="1"/>
        </p:nvSpPr>
        <p:spPr>
          <a:xfrm>
            <a:off x="1239495" y="4115439"/>
            <a:ext cx="2001570" cy="48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01C794-5AAC-42B3-B4AC-FFEAC203E26E}"/>
              </a:ext>
            </a:extLst>
          </p:cNvPr>
          <p:cNvSpPr/>
          <p:nvPr userDrawn="1"/>
        </p:nvSpPr>
        <p:spPr>
          <a:xfrm>
            <a:off x="0" y="1"/>
            <a:ext cx="9906000" cy="363113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72B1B32E-6330-4039-AEC1-CEC314A30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9593" y="2820149"/>
            <a:ext cx="5785326" cy="780505"/>
          </a:xfr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7FDCAE5B-A160-45CA-A4DF-05A9F8945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178050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/>
            </a:lvl1pPr>
            <a:lvl2pPr marL="828675" indent="-457200">
              <a:buFont typeface="+mj-lt"/>
              <a:buAutoNum type="arabicPeriod"/>
              <a:defRPr/>
            </a:lvl2pPr>
            <a:lvl3pPr marL="1085850" indent="-342900">
              <a:buFont typeface="+mj-lt"/>
              <a:buAutoNum type="arabicPeriod"/>
              <a:defRPr/>
            </a:lvl3pPr>
            <a:lvl4pPr marL="1457325" indent="-342900">
              <a:buFont typeface="+mj-lt"/>
              <a:buAutoNum type="arabicPeriod"/>
              <a:defRPr/>
            </a:lvl4pPr>
            <a:lvl5pPr marL="18288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DA8281-CE59-4621-B1D6-4788E6102934}"/>
              </a:ext>
            </a:extLst>
          </p:cNvPr>
          <p:cNvSpPr/>
          <p:nvPr userDrawn="1"/>
        </p:nvSpPr>
        <p:spPr>
          <a:xfrm>
            <a:off x="149858" y="104959"/>
            <a:ext cx="9606285" cy="36311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9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4">
          <p15:clr>
            <a:srgbClr val="FBAE40"/>
          </p15:clr>
        </p15:guide>
        <p15:guide id="2" pos="194">
          <p15:clr>
            <a:srgbClr val="FBAE40"/>
          </p15:clr>
        </p15:guide>
        <p15:guide id="3" pos="6046">
          <p15:clr>
            <a:srgbClr val="FBAE40"/>
          </p15:clr>
        </p15:guide>
        <p15:guide id="4" orient="horz" pos="1026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59">
          <p15:clr>
            <a:srgbClr val="FBAE40"/>
          </p15:clr>
        </p15:guide>
        <p15:guide id="7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920B4-8CB6-4A59-AB37-1521E01FB6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784861"/>
            <a:ext cx="9145588" cy="772477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56D0EF4B-301B-45F9-B3E3-4FEB526F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522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제목 6">
            <a:extLst>
              <a:ext uri="{FF2B5EF4-FFF2-40B4-BE49-F238E27FC236}">
                <a16:creationId xmlns:a16="http://schemas.microsoft.com/office/drawing/2014/main" id="{4EEB04EA-9C34-4725-9427-A38AD56B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5" y="273893"/>
            <a:ext cx="9145588" cy="55948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415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39210-9FF9-49CD-8D71-D9E534CE7AFC}"/>
              </a:ext>
            </a:extLst>
          </p:cNvPr>
          <p:cNvSpPr/>
          <p:nvPr userDrawn="1"/>
        </p:nvSpPr>
        <p:spPr>
          <a:xfrm>
            <a:off x="2" y="6509987"/>
            <a:ext cx="9905998" cy="348019"/>
          </a:xfrm>
          <a:prstGeom prst="rect">
            <a:avLst/>
          </a:prstGeom>
          <a:solidFill>
            <a:srgbClr val="E3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62" dirty="0">
              <a:solidFill>
                <a:prstClr val="white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6180CF34-F926-44CE-88B5-35E3ED2B78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9905998" cy="1676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70F40911-EF51-4A21-A8D5-B9D639BC31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8880" y="6587042"/>
            <a:ext cx="1282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rIns="0">
            <a:spAutoFit/>
          </a:bodyPr>
          <a:lstStyle/>
          <a:p>
            <a:pPr algn="ctr"/>
            <a:fld id="{2C799FEA-7954-454C-B7E1-3293C75CBFFD}" type="slidenum">
              <a:rPr lang="en-US" altLang="ko-KR" sz="8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Rectangle 43">
            <a:extLst>
              <a:ext uri="{FF2B5EF4-FFF2-40B4-BE49-F238E27FC236}">
                <a16:creationId xmlns:a16="http://schemas.microsoft.com/office/drawing/2014/main" id="{948CA986-DF36-48C2-8DC1-F0D954584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" y="-1"/>
            <a:ext cx="365128" cy="169200"/>
          </a:xfrm>
          <a:prstGeom prst="rect">
            <a:avLst/>
          </a:prstGeom>
          <a:pattFill prst="dkUpDiag">
            <a:fgClr>
              <a:srgbClr val="000000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68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547EBF"/>
          </p15:clr>
        </p15:guide>
        <p15:guide id="4" orient="horz" pos="3974">
          <p15:clr>
            <a:srgbClr val="547EBF"/>
          </p15:clr>
        </p15:guide>
        <p15:guide id="5" pos="262">
          <p15:clr>
            <a:srgbClr val="547EBF"/>
          </p15:clr>
        </p15:guide>
        <p15:guide id="6" pos="6023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9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C1CBFF-0F30-4B7E-AB26-29640B3387D7}"/>
              </a:ext>
            </a:extLst>
          </p:cNvPr>
          <p:cNvSpPr/>
          <p:nvPr userDrawn="1"/>
        </p:nvSpPr>
        <p:spPr>
          <a:xfrm>
            <a:off x="0" y="0"/>
            <a:ext cx="9906000" cy="68579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EC9782-90C1-4436-B936-B2B6B4B8B17A}"/>
              </a:ext>
            </a:extLst>
          </p:cNvPr>
          <p:cNvSpPr/>
          <p:nvPr userDrawn="1"/>
        </p:nvSpPr>
        <p:spPr>
          <a:xfrm>
            <a:off x="149858" y="148369"/>
            <a:ext cx="9606285" cy="656126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9BC95-7D14-4BA4-A19C-BD97357BC4F1}"/>
              </a:ext>
            </a:extLst>
          </p:cNvPr>
          <p:cNvSpPr txBox="1"/>
          <p:nvPr userDrawn="1"/>
        </p:nvSpPr>
        <p:spPr>
          <a:xfrm>
            <a:off x="1666875" y="2705725"/>
            <a:ext cx="6572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</a:t>
            </a:r>
            <a:r>
              <a:rPr lang="en-US" altLang="ko-KR" sz="8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:-)</a:t>
            </a:r>
            <a:endParaRPr lang="ko-KR" altLang="en-US" sz="8800" b="1" dirty="0" err="1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CE3F4B70-9320-4753-91AA-DF0CCC3CA5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0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1B811-CC93-4CF3-96FF-CCF8DE65CB12}"/>
              </a:ext>
            </a:extLst>
          </p:cNvPr>
          <p:cNvSpPr txBox="1"/>
          <p:nvPr/>
        </p:nvSpPr>
        <p:spPr>
          <a:xfrm>
            <a:off x="645475" y="1099500"/>
            <a:ext cx="866997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프로젝트</a:t>
            </a:r>
            <a:endParaRPr lang="en-US" altLang="ko-KR" sz="28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여성인력 임금 예측하기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9D98C-B5E0-41C7-9C0E-287313D61ED9}"/>
              </a:ext>
            </a:extLst>
          </p:cNvPr>
          <p:cNvSpPr txBox="1"/>
          <p:nvPr/>
        </p:nvSpPr>
        <p:spPr>
          <a:xfrm>
            <a:off x="7260219" y="6100450"/>
            <a:ext cx="255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전진경</a:t>
            </a:r>
            <a:r>
              <a:rPr lang="en-US" altLang="ko-KR" sz="2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최은비</a:t>
            </a:r>
            <a:endParaRPr lang="ko-KR" altLang="en-US" sz="2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1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6656B5-CF84-4ED3-B78E-4B7AB66F99A2}"/>
              </a:ext>
            </a:extLst>
          </p:cNvPr>
          <p:cNvSpPr/>
          <p:nvPr/>
        </p:nvSpPr>
        <p:spPr>
          <a:xfrm>
            <a:off x="886391" y="5247578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 변환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2A223E-0843-4727-8EF3-ACE3B9AC6AE1}"/>
              </a:ext>
            </a:extLst>
          </p:cNvPr>
          <p:cNvSpPr/>
          <p:nvPr/>
        </p:nvSpPr>
        <p:spPr>
          <a:xfrm>
            <a:off x="886391" y="4155473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데이터 삽입</a:t>
            </a:r>
            <a:endParaRPr lang="ko-KR" altLang="en-US" sz="1400" b="1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3A99DB9-61FA-4268-A634-B4F5C2D47679}"/>
              </a:ext>
            </a:extLst>
          </p:cNvPr>
          <p:cNvSpPr/>
          <p:nvPr/>
        </p:nvSpPr>
        <p:spPr>
          <a:xfrm>
            <a:off x="886391" y="3123634"/>
            <a:ext cx="2350586" cy="774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노후 데이터 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원본 데이터에서 전처리를 위해 크게</a:t>
            </a:r>
            <a:r>
              <a:rPr lang="en-US" altLang="ko-KR" dirty="0"/>
              <a:t> </a:t>
            </a:r>
            <a:r>
              <a:rPr lang="ko-KR" altLang="en-US" dirty="0" err="1"/>
              <a:t>결측치</a:t>
            </a:r>
            <a:r>
              <a:rPr lang="ko-KR" altLang="en-US" dirty="0"/>
              <a:t> 확인 후 제거 및 대체</a:t>
            </a:r>
            <a:r>
              <a:rPr lang="en-US" altLang="ko-KR" dirty="0"/>
              <a:t>, </a:t>
            </a:r>
            <a:r>
              <a:rPr lang="ko-KR" altLang="en-US" dirty="0"/>
              <a:t>노후 데이터 제거</a:t>
            </a:r>
            <a:r>
              <a:rPr lang="en-US" altLang="ko-KR" dirty="0"/>
              <a:t>, </a:t>
            </a:r>
            <a:r>
              <a:rPr lang="ko-KR" altLang="en-US" dirty="0"/>
              <a:t>경력 데이터 생성 및 삽입</a:t>
            </a:r>
            <a:r>
              <a:rPr lang="en-US" altLang="ko-KR" dirty="0"/>
              <a:t>, </a:t>
            </a:r>
            <a:r>
              <a:rPr lang="ko-KR" altLang="en-US" dirty="0"/>
              <a:t>범주형 데이터 변환의 네 가지 활동을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분석 내용 </a:t>
            </a:r>
            <a:r>
              <a:rPr lang="en-US" altLang="ko-KR" dirty="0"/>
              <a:t>_ </a:t>
            </a:r>
            <a:r>
              <a:rPr lang="en-US" altLang="ko-KR" sz="1800" dirty="0"/>
              <a:t>1) </a:t>
            </a:r>
            <a:r>
              <a:rPr lang="ko-KR" altLang="en-US" sz="1800" dirty="0"/>
              <a:t>데이터 </a:t>
            </a:r>
            <a:r>
              <a:rPr lang="ko-KR" altLang="en-US" sz="1800" dirty="0" err="1"/>
              <a:t>전처리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EC49E-AC43-4E3D-AA94-DCC79FF6D425}"/>
              </a:ext>
            </a:extLst>
          </p:cNvPr>
          <p:cNvSpPr txBox="1"/>
          <p:nvPr/>
        </p:nvSpPr>
        <p:spPr>
          <a:xfrm>
            <a:off x="3585413" y="3058770"/>
            <a:ext cx="5177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ctr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endParaRPr lang="en-US" altLang="ko-KR" sz="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이전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조사는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대상에서 제외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(2012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1990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이전 패널 데이터는 분석 대상에서 제외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연령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초과 응답데이터 삭제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426E8-ED1A-46B7-857D-6618ED2536AC}"/>
              </a:ext>
            </a:extLst>
          </p:cNvPr>
          <p:cNvSpPr txBox="1"/>
          <p:nvPr/>
        </p:nvSpPr>
        <p:spPr>
          <a:xfrm>
            <a:off x="3592040" y="4180533"/>
            <a:ext cx="5350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임금예측에 가장 핵심적인 특징을 경력으로 설정하여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생성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퇴직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유지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 직장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이전 직장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입퇴직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시기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경력 산출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0FB6-5017-48D3-BEB4-0EDD39D528F4}"/>
              </a:ext>
            </a:extLst>
          </p:cNvPr>
          <p:cNvSpPr txBox="1"/>
          <p:nvPr/>
        </p:nvSpPr>
        <p:spPr>
          <a:xfrm>
            <a:off x="3592040" y="5373440"/>
            <a:ext cx="516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One-hot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인코딩 활용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B0118A-4822-4B7A-949A-78D6B5C87C0F}"/>
              </a:ext>
            </a:extLst>
          </p:cNvPr>
          <p:cNvCxnSpPr/>
          <p:nvPr/>
        </p:nvCxnSpPr>
        <p:spPr>
          <a:xfrm>
            <a:off x="914729" y="3004926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7D3BB34-A7FF-4E2E-8038-EAA8C8E6549F}"/>
              </a:ext>
            </a:extLst>
          </p:cNvPr>
          <p:cNvCxnSpPr/>
          <p:nvPr/>
        </p:nvCxnSpPr>
        <p:spPr>
          <a:xfrm>
            <a:off x="938541" y="4035150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A74E15-D5CF-4432-AD23-587073C252AB}"/>
              </a:ext>
            </a:extLst>
          </p:cNvPr>
          <p:cNvCxnSpPr/>
          <p:nvPr/>
        </p:nvCxnSpPr>
        <p:spPr>
          <a:xfrm>
            <a:off x="933017" y="5082673"/>
            <a:ext cx="79923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8D99FA-C041-48FF-A647-D0AC1A506D9D}"/>
              </a:ext>
            </a:extLst>
          </p:cNvPr>
          <p:cNvSpPr/>
          <p:nvPr/>
        </p:nvSpPr>
        <p:spPr>
          <a:xfrm>
            <a:off x="886391" y="2111215"/>
            <a:ext cx="2350586" cy="7740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 및 제거 </a:t>
            </a:r>
            <a:r>
              <a:rPr lang="en-US" altLang="ko-KR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EBB35-7E67-4F8A-AFDD-328D97590752}"/>
              </a:ext>
            </a:extLst>
          </p:cNvPr>
          <p:cNvSpPr txBox="1"/>
          <p:nvPr/>
        </p:nvSpPr>
        <p:spPr>
          <a:xfrm>
            <a:off x="3585413" y="2222421"/>
            <a:ext cx="524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종속변수인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급여에서의 </a:t>
            </a:r>
            <a:r>
              <a:rPr lang="ko-KR" altLang="en-US" sz="1400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결측치는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행데이터 삭제</a:t>
            </a:r>
            <a:endParaRPr lang="en-US" altLang="ko-KR" sz="1400" dirty="0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독립변수에서의 </a:t>
            </a:r>
            <a:r>
              <a:rPr lang="ko-KR" altLang="en-US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무응답 항목은 </a:t>
            </a:r>
            <a:r>
              <a:rPr lang="en-US" altLang="ko-KR" sz="1400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대체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8F617B-588A-4156-AFA4-210B94D410F8}"/>
              </a:ext>
            </a:extLst>
          </p:cNvPr>
          <p:cNvSpPr/>
          <p:nvPr/>
        </p:nvSpPr>
        <p:spPr>
          <a:xfrm>
            <a:off x="886390" y="211121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225C53-AE38-4E01-921F-28A8ACAE0730}"/>
              </a:ext>
            </a:extLst>
          </p:cNvPr>
          <p:cNvSpPr/>
          <p:nvPr/>
        </p:nvSpPr>
        <p:spPr>
          <a:xfrm>
            <a:off x="886390" y="3123636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115687-571E-4DE4-B123-EA10AD027C72}"/>
              </a:ext>
            </a:extLst>
          </p:cNvPr>
          <p:cNvSpPr/>
          <p:nvPr/>
        </p:nvSpPr>
        <p:spPr>
          <a:xfrm>
            <a:off x="886390" y="4155475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D112AB-5888-46BD-A4BA-F1EB34E506D9}"/>
              </a:ext>
            </a:extLst>
          </p:cNvPr>
          <p:cNvSpPr/>
          <p:nvPr/>
        </p:nvSpPr>
        <p:spPr>
          <a:xfrm>
            <a:off x="886390" y="5247579"/>
            <a:ext cx="158697" cy="158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1445F9-0D29-4FA6-8209-9718A9BDA21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32D0D3FF-0359-4C9F-B9CA-0F8A98DAE13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4BF7A369-554F-4130-B45C-A720A7AED777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E3E9FCC6-888A-421C-844A-F8DDF37DA01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3" name="화살표: 오각형 42">
              <a:extLst>
                <a:ext uri="{FF2B5EF4-FFF2-40B4-BE49-F238E27FC236}">
                  <a16:creationId xmlns:a16="http://schemas.microsoft.com/office/drawing/2014/main" id="{9A1E1286-72CF-4AC3-8D35-B688E2B1DFD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23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EB8587-5684-49FC-BE89-8669A3967B40}"/>
              </a:ext>
            </a:extLst>
          </p:cNvPr>
          <p:cNvSpPr/>
          <p:nvPr/>
        </p:nvSpPr>
        <p:spPr>
          <a:xfrm>
            <a:off x="595313" y="2395600"/>
            <a:ext cx="4165282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1CD33A-2A05-4F29-A3AF-C13A494F0F80}"/>
              </a:ext>
            </a:extLst>
          </p:cNvPr>
          <p:cNvSpPr/>
          <p:nvPr/>
        </p:nvSpPr>
        <p:spPr>
          <a:xfrm>
            <a:off x="5126366" y="2395600"/>
            <a:ext cx="416989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처리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dataset</a:t>
            </a:r>
            <a:r>
              <a:rPr lang="ko-KR" altLang="en-US" dirty="0"/>
              <a:t>에서 노후데이터를 제외하고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처리하여 </a:t>
            </a:r>
            <a:r>
              <a:rPr lang="en-US" altLang="ko-KR" dirty="0"/>
              <a:t>1245</a:t>
            </a:r>
            <a:r>
              <a:rPr lang="ko-KR" altLang="en-US" dirty="0"/>
              <a:t>개의 최종 </a:t>
            </a:r>
            <a:r>
              <a:rPr lang="en-US" altLang="ko-KR" dirty="0"/>
              <a:t>dataset</a:t>
            </a:r>
            <a:r>
              <a:rPr lang="ko-KR" altLang="en-US" dirty="0"/>
              <a:t>을 도출함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2EC130-B983-4731-8F21-D41E166E1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756825"/>
            <a:ext cx="4231948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861030-C4F0-4FB9-8CE4-3935B3CBDB31}"/>
              </a:ext>
            </a:extLst>
          </p:cNvPr>
          <p:cNvSpPr/>
          <p:nvPr/>
        </p:nvSpPr>
        <p:spPr>
          <a:xfrm>
            <a:off x="2421255" y="2804719"/>
            <a:ext cx="2339340" cy="318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DD4CDAA-E43A-45FE-B370-A50CDA82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366" y="2804719"/>
            <a:ext cx="4143364" cy="331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89">
            <a:extLst>
              <a:ext uri="{FF2B5EF4-FFF2-40B4-BE49-F238E27FC236}">
                <a16:creationId xmlns:a16="http://schemas.microsoft.com/office/drawing/2014/main" id="{E61AE479-5CCA-4C8C-A812-86C191727554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 err="1"/>
              <a:t>결측치</a:t>
            </a:r>
            <a:r>
              <a:rPr lang="ko-KR" altLang="en-US" sz="1100" b="1" dirty="0"/>
              <a:t> 확인 및 제거 </a:t>
            </a:r>
            <a:r>
              <a:rPr lang="en-US" altLang="ko-KR" sz="1100" b="1" dirty="0"/>
              <a:t>&amp; </a:t>
            </a:r>
            <a:r>
              <a:rPr lang="ko-KR" altLang="en-US" sz="1100" b="1" dirty="0"/>
              <a:t>대체</a:t>
            </a:r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0CD40F68-86C9-456D-AC28-07C358FD794C}"/>
              </a:ext>
            </a:extLst>
          </p:cNvPr>
          <p:cNvSpPr/>
          <p:nvPr/>
        </p:nvSpPr>
        <p:spPr>
          <a:xfrm>
            <a:off x="2335530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노후 데이터 제거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5409AB-6F17-4331-A3F7-22CEC62DB1A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BB34450A-2640-4798-9D4F-2471BC091C2E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32530729-C6D4-4538-AAEF-80E5E081549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A52B3CC4-ACA8-46BB-9556-A134CA0FBDE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5DF7B13B-2332-4C71-A531-2A00DC848843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21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94103"/>
            <a:ext cx="4562475" cy="3168547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1. 각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입직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시점이 없는 경우 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d</a:t>
            </a:r>
            <a:r>
              <a:rPr lang="ko-KR" altLang="en-US" sz="1600" dirty="0" err="1">
                <a:solidFill>
                  <a:prstClr val="black"/>
                </a:solidFill>
              </a:rPr>
              <a:t>rop</a:t>
            </a:r>
            <a:r>
              <a:rPr lang="ko-KR" altLang="en-US" sz="1600" dirty="0">
                <a:solidFill>
                  <a:prstClr val="black"/>
                </a:solidFill>
              </a:rPr>
              <a:t> : 계산 불가능</a:t>
            </a: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2.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첫직장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 퇴직시점이 </a:t>
            </a:r>
            <a:r>
              <a:rPr lang="ko-KR" altLang="en-US" sz="1600" b="1" i="1" u="sng" dirty="0" err="1">
                <a:solidFill>
                  <a:srgbClr val="0070C0"/>
                </a:solidFill>
              </a:rPr>
              <a:t>없는경우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case1)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O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마지막 조사 차수 시점으로 경력 계산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case2)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첫직장</a:t>
            </a:r>
            <a:r>
              <a:rPr lang="ko-KR" altLang="en-US" sz="1400" dirty="0">
                <a:solidFill>
                  <a:prstClr val="black"/>
                </a:solidFill>
              </a:rPr>
              <a:t> 유지 </a:t>
            </a:r>
            <a:r>
              <a:rPr lang="ko-KR" altLang="en-US" sz="1400" dirty="0" err="1">
                <a:solidFill>
                  <a:prstClr val="black"/>
                </a:solidFill>
              </a:rPr>
              <a:t>X</a:t>
            </a:r>
            <a:r>
              <a:rPr lang="ko-KR" altLang="en-US" sz="1400" dirty="0">
                <a:solidFill>
                  <a:prstClr val="black"/>
                </a:solidFill>
              </a:rPr>
              <a:t> -&gt; 첫 직장 </a:t>
            </a:r>
            <a:r>
              <a:rPr lang="ko-KR" altLang="en-US" sz="1400" dirty="0" err="1">
                <a:solidFill>
                  <a:prstClr val="black"/>
                </a:solidFill>
              </a:rPr>
              <a:t>입직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~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ko-KR" altLang="en-US" sz="1400" dirty="0">
                <a:solidFill>
                  <a:prstClr val="black"/>
                </a:solidFill>
              </a:rPr>
              <a:t>이전직장 퇴직 시점으로 계산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355600" lvl="0" indent="-355600"/>
            <a:endParaRPr lang="en-US" altLang="ko-KR" sz="1600" dirty="0">
              <a:solidFill>
                <a:prstClr val="black"/>
              </a:solidFill>
            </a:endParaRPr>
          </a:p>
          <a:p>
            <a:pPr marL="355600" lvl="0" indent="-355600"/>
            <a:r>
              <a:rPr lang="ko-KR" altLang="en-US" sz="1600" b="1" i="1" u="sng" dirty="0">
                <a:solidFill>
                  <a:srgbClr val="0070C0"/>
                </a:solidFill>
              </a:rPr>
              <a:t>3. 이전직장 퇴직시점이 없는 경우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</a:rPr>
              <a:t>첫 직장 입직에서 마지막 조사 차수 까지의 기간을 경력으로 계산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경력컬럼</a:t>
            </a:r>
            <a:r>
              <a:rPr lang="ko-KR" altLang="en-US" dirty="0"/>
              <a:t> 추가를 위해 기존 보유정보를 최대한 활용하여 경력을 산출함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90916"/>
            <a:ext cx="3698879" cy="3171734"/>
            <a:chOff x="606424" y="2620434"/>
            <a:chExt cx="3597276" cy="2807312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06425" y="2620435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5EEDAC-8F5B-42E7-88D3-EB2B4A80E8BF}"/>
                </a:ext>
              </a:extLst>
            </p:cNvPr>
            <p:cNvSpPr/>
            <p:nvPr/>
          </p:nvSpPr>
          <p:spPr>
            <a:xfrm>
              <a:off x="2476500" y="2620434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퇴직 시기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3F2138-B101-40FD-9E69-FCE9289E3F75}"/>
                </a:ext>
              </a:extLst>
            </p:cNvPr>
            <p:cNvSpPr/>
            <p:nvPr/>
          </p:nvSpPr>
          <p:spPr>
            <a:xfrm>
              <a:off x="606425" y="3361269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18FD2C4-E92A-4CC0-9D68-83F983BC5814}"/>
                </a:ext>
              </a:extLst>
            </p:cNvPr>
            <p:cNvSpPr/>
            <p:nvPr/>
          </p:nvSpPr>
          <p:spPr>
            <a:xfrm>
              <a:off x="2476500" y="3361268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새로운 직장 퇴직 시기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67C0AB-D761-4BD6-80D3-F1387D43752C}"/>
                </a:ext>
              </a:extLst>
            </p:cNvPr>
            <p:cNvSpPr/>
            <p:nvPr/>
          </p:nvSpPr>
          <p:spPr>
            <a:xfrm>
              <a:off x="606425" y="4085231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</a:t>
              </a:r>
              <a:r>
                <a:rPr lang="ko-KR" altLang="en-US" sz="14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입직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시기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C9F15F-C9DC-42BB-8831-15D8787AFEE0}"/>
                </a:ext>
              </a:extLst>
            </p:cNvPr>
            <p:cNvSpPr/>
            <p:nvPr/>
          </p:nvSpPr>
          <p:spPr>
            <a:xfrm>
              <a:off x="2476500" y="4085230"/>
              <a:ext cx="1727200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이전 직장 퇴직 시기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8D8327-39C4-4697-A18E-1E6DB159BF5F}"/>
                </a:ext>
              </a:extLst>
            </p:cNvPr>
            <p:cNvSpPr/>
            <p:nvPr/>
          </p:nvSpPr>
          <p:spPr>
            <a:xfrm>
              <a:off x="606424" y="4809193"/>
              <a:ext cx="3597275" cy="618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첫 직장 유지 여부</a:t>
              </a:r>
            </a:p>
          </p:txBody>
        </p:sp>
      </p:grpSp>
      <p:sp>
        <p:nvSpPr>
          <p:cNvPr id="31" name="직사각형 89">
            <a:extLst>
              <a:ext uri="{FF2B5EF4-FFF2-40B4-BE49-F238E27FC236}">
                <a16:creationId xmlns:a16="http://schemas.microsoft.com/office/drawing/2014/main" id="{5D7A3EBD-BD0E-488D-90C2-E3A01AC0977A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경력데이터 삽입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92F5EC-47B3-4C6C-B8C6-04FCAA62B550}"/>
              </a:ext>
            </a:extLst>
          </p:cNvPr>
          <p:cNvSpPr/>
          <p:nvPr/>
        </p:nvSpPr>
        <p:spPr>
          <a:xfrm>
            <a:off x="761374" y="239560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보유 정보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D16653-FAA6-413B-9AFE-C5CD2C3EE0C4}"/>
              </a:ext>
            </a:extLst>
          </p:cNvPr>
          <p:cNvSpPr/>
          <p:nvPr/>
        </p:nvSpPr>
        <p:spPr>
          <a:xfrm>
            <a:off x="4733789" y="239560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산출 방법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7FB2E3-A837-4827-BAC0-4DF2D0B26C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14723F7B-6305-4E2F-9C90-02AA154ABC60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6BBBAD65-47AE-42EE-8787-5C97D8EACD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E97146DA-4FE4-4B1D-960A-56B0F963388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4C777228-4160-4EAA-A312-D14FA3DCAF4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4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01440-E5EA-4F85-B1CC-50AFF69EBB15}"/>
              </a:ext>
            </a:extLst>
          </p:cNvPr>
          <p:cNvSpPr/>
          <p:nvPr/>
        </p:nvSpPr>
        <p:spPr>
          <a:xfrm>
            <a:off x="4737098" y="2743354"/>
            <a:ext cx="4562475" cy="3238346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bIns="72000" rtlCol="0" anchor="ctr"/>
          <a:lstStyle/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</a:rPr>
              <a:t>무응답 </a:t>
            </a:r>
            <a:r>
              <a:rPr lang="en-US" altLang="ko-KR" sz="1600" b="1" i="1" u="sng" dirty="0">
                <a:solidFill>
                  <a:srgbClr val="0070C0"/>
                </a:solidFill>
              </a:rPr>
              <a:t>-9, -8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번 </a:t>
            </a:r>
            <a:br>
              <a:rPr lang="en-US" altLang="ko-KR" sz="1600" dirty="0">
                <a:solidFill>
                  <a:prstClr val="black"/>
                </a:solidFill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0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으로 대체</a:t>
            </a:r>
            <a:b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</a:br>
            <a:endParaRPr lang="en-US" altLang="ko-KR" sz="16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55600" lvl="0" indent="-355600">
              <a:buAutoNum type="arabicPeriod"/>
            </a:pP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범주형 변수는 </a:t>
            </a:r>
            <a: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one-hot </a:t>
            </a:r>
            <a:r>
              <a:rPr lang="ko-KR" altLang="en-US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  <a:t>인코딩 진행</a:t>
            </a:r>
            <a:br>
              <a:rPr lang="en-US" altLang="ko-KR" sz="1600" b="1" i="1" u="sng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sym typeface="Wingdings" panose="05000000000000000000" pitchFamily="2" charset="2"/>
              </a:rPr>
              <a:t> 109</a:t>
            </a:r>
            <a:r>
              <a:rPr lang="ko-KR" altLang="en-US" sz="1600" dirty="0">
                <a:solidFill>
                  <a:prstClr val="black"/>
                </a:solidFill>
                <a:sym typeface="Wingdings" panose="05000000000000000000" pitchFamily="2" charset="2"/>
              </a:rPr>
              <a:t>개 컬럼으로 분리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무응답의 경우는 </a:t>
            </a:r>
            <a:r>
              <a:rPr lang="en-US" altLang="ko-KR" dirty="0"/>
              <a:t>0</a:t>
            </a:r>
            <a:r>
              <a:rPr lang="ko-KR" altLang="en-US" dirty="0"/>
              <a:t>으로 변경하고</a:t>
            </a:r>
            <a:r>
              <a:rPr lang="en-US" altLang="ko-KR" dirty="0"/>
              <a:t>, </a:t>
            </a:r>
            <a:r>
              <a:rPr lang="ko-KR" altLang="en-US" dirty="0"/>
              <a:t>범주형 변수는 </a:t>
            </a:r>
            <a:r>
              <a:rPr lang="en-US" altLang="ko-KR" dirty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pd.get_dummies</a:t>
            </a:r>
            <a:r>
              <a:rPr lang="ko-KR" altLang="en-US" dirty="0"/>
              <a:t>를 이용하여 </a:t>
            </a:r>
            <a:r>
              <a:rPr lang="en-US" altLang="ko-KR" dirty="0"/>
              <a:t>one-hot </a:t>
            </a:r>
            <a:r>
              <a:rPr lang="ko-KR" altLang="en-US" dirty="0"/>
              <a:t>인코딩 진행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1) </a:t>
            </a:r>
            <a:r>
              <a:rPr lang="ko-KR" altLang="en-US" sz="1800" dirty="0">
                <a:solidFill>
                  <a:prstClr val="black"/>
                </a:solidFill>
              </a:rPr>
              <a:t>데이터 </a:t>
            </a:r>
            <a:r>
              <a:rPr lang="ko-KR" altLang="en-US" sz="1800" dirty="0" err="1">
                <a:solidFill>
                  <a:prstClr val="black"/>
                </a:solidFill>
              </a:rPr>
              <a:t>전처리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B3554E-4C17-47FA-86B6-A18FC5DE575B}"/>
              </a:ext>
            </a:extLst>
          </p:cNvPr>
          <p:cNvGrpSpPr/>
          <p:nvPr/>
        </p:nvGrpSpPr>
        <p:grpSpPr>
          <a:xfrm>
            <a:off x="761374" y="2743354"/>
            <a:ext cx="3688595" cy="3238346"/>
            <a:chOff x="661304" y="2619041"/>
            <a:chExt cx="3470958" cy="291216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C1E715-3422-4E27-A6A9-A743616DBFD6}"/>
                </a:ext>
              </a:extLst>
            </p:cNvPr>
            <p:cNvSpPr/>
            <p:nvPr/>
          </p:nvSpPr>
          <p:spPr>
            <a:xfrm>
              <a:off x="661304" y="2620434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가정환경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직업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교육정도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가정 환경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어머니</a:t>
              </a:r>
              <a:r>
                <a:rPr lang="en-US" altLang="ko-KR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아버지 관계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8BD0FB-C619-4A2D-9DE1-84F5EE180510}"/>
                </a:ext>
              </a:extLst>
            </p:cNvPr>
            <p:cNvSpPr/>
            <p:nvPr/>
          </p:nvSpPr>
          <p:spPr>
            <a:xfrm>
              <a:off x="2459941" y="2619041"/>
              <a:ext cx="1672321" cy="15016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개인 정보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8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수준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결혼여부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고등학교 종류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대학전공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대학 지역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5C4439-93BC-45FD-B200-749E6CD671FA}"/>
                </a:ext>
              </a:extLst>
            </p:cNvPr>
            <p:cNvSpPr/>
            <p:nvPr/>
          </p:nvSpPr>
          <p:spPr>
            <a:xfrm>
              <a:off x="661304" y="4228266"/>
              <a:ext cx="3470958" cy="130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일자리</a:t>
              </a:r>
              <a:b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endParaRPr lang="en-US" altLang="ko-KR" sz="7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고용형태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직장내 지위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회사형태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회사인원</a:t>
              </a:r>
              <a:endPara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52FC59-7DAB-4564-AB00-0D62310DFF2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범주형 변수 변환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1CABEF-F372-49C6-9513-D3FEDD73C820}"/>
              </a:ext>
            </a:extLst>
          </p:cNvPr>
          <p:cNvSpPr/>
          <p:nvPr/>
        </p:nvSpPr>
        <p:spPr>
          <a:xfrm>
            <a:off x="761374" y="2376550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변수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9C5E8E-399F-4785-8858-2E0A95289C25}"/>
              </a:ext>
            </a:extLst>
          </p:cNvPr>
          <p:cNvSpPr/>
          <p:nvPr/>
        </p:nvSpPr>
        <p:spPr>
          <a:xfrm>
            <a:off x="4733789" y="2376550"/>
            <a:ext cx="4562475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 방법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47FEA3-121A-4C5E-A332-79155418A187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AB011F6A-AC02-4BF3-8F48-7F8BB364EB4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631084A7-C180-4ACF-A41C-18A26A93CE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45EA6C8B-99EF-4DC9-A2BF-B700B5C20B2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26A9F541-649D-4F6E-90E0-90ECEC2EF560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35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응답자 주요 특성 분석</a:t>
            </a:r>
            <a:endParaRPr lang="en-US" altLang="ko-KR" dirty="0"/>
          </a:p>
          <a:p>
            <a:r>
              <a:rPr lang="ko-KR" altLang="en-US" dirty="0"/>
              <a:t>변수간 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2543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2EDA6D-82CF-459C-BFC5-A4F32F62C94B}"/>
              </a:ext>
            </a:extLst>
          </p:cNvPr>
          <p:cNvSpPr/>
          <p:nvPr/>
        </p:nvSpPr>
        <p:spPr>
          <a:xfrm>
            <a:off x="3338510" y="2281299"/>
            <a:ext cx="5581654" cy="5109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7CC0BE0-3E91-4D5D-9E4E-31CB84532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초기 </a:t>
            </a:r>
            <a:r>
              <a:rPr lang="en-US" altLang="ko-KR" dirty="0"/>
              <a:t>62,426</a:t>
            </a:r>
            <a:r>
              <a:rPr lang="ko-KR" altLang="en-US" dirty="0"/>
              <a:t>건의 데이터 중 전처리를 마친 </a:t>
            </a:r>
            <a:r>
              <a:rPr lang="en-US" altLang="ko-KR" dirty="0"/>
              <a:t>1,877</a:t>
            </a:r>
            <a:r>
              <a:rPr lang="ko-KR" altLang="en-US" dirty="0"/>
              <a:t>건의 데이터로 분석을 진행함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연령에서 </a:t>
            </a:r>
            <a:r>
              <a:rPr lang="en-US" altLang="ko-KR" dirty="0"/>
              <a:t>20-30</a:t>
            </a:r>
            <a:r>
              <a:rPr lang="ko-KR" altLang="en-US" dirty="0"/>
              <a:t>대 쏠림 현상이 있으며</a:t>
            </a:r>
            <a:r>
              <a:rPr lang="en-US" altLang="ko-KR" dirty="0"/>
              <a:t>, </a:t>
            </a:r>
            <a:r>
              <a:rPr lang="ko-KR" altLang="en-US" dirty="0"/>
              <a:t>혼인여부는 비교적 고르게 분포됨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81DEF9-CF00-490C-AC09-C18F3D7F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2B08B-A521-47BC-AC25-162266788A17}"/>
              </a:ext>
            </a:extLst>
          </p:cNvPr>
          <p:cNvSpPr/>
          <p:nvPr/>
        </p:nvSpPr>
        <p:spPr>
          <a:xfrm>
            <a:off x="3338511" y="2297621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초기데이터</a:t>
            </a:r>
            <a:r>
              <a:rPr lang="en-US" altLang="ko-KR" sz="1400" dirty="0"/>
              <a:t>: </a:t>
            </a:r>
            <a:r>
              <a:rPr lang="ko-KR" altLang="en-US" sz="1400" dirty="0"/>
              <a:t>62</a:t>
            </a:r>
            <a:r>
              <a:rPr lang="en-US" altLang="ko-KR" sz="1400" dirty="0"/>
              <a:t>,</a:t>
            </a:r>
            <a:r>
              <a:rPr lang="ko-KR" altLang="en-US" sz="1400" dirty="0"/>
              <a:t>426건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전처리</a:t>
            </a:r>
            <a:r>
              <a:rPr lang="ko-KR" altLang="en-US" sz="1400" dirty="0"/>
              <a:t> 완료 후 데이터</a:t>
            </a:r>
            <a:r>
              <a:rPr lang="en-US" altLang="ko-KR" sz="1400" dirty="0"/>
              <a:t>: 1,877</a:t>
            </a:r>
            <a:r>
              <a:rPr lang="ko-KR" altLang="en-US" sz="1400" dirty="0"/>
              <a:t>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D13D19-D007-44D3-9EBC-670306F04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81276"/>
              </p:ext>
            </p:extLst>
          </p:nvPr>
        </p:nvGraphicFramePr>
        <p:xfrm>
          <a:off x="985836" y="2878632"/>
          <a:ext cx="7934328" cy="3240924"/>
        </p:xfrm>
        <a:graphic>
          <a:graphicData uri="http://schemas.openxmlformats.org/drawingml/2006/table">
            <a:tbl>
              <a:tblPr/>
              <a:tblGrid>
                <a:gridCol w="1471614">
                  <a:extLst>
                    <a:ext uri="{9D8B030D-6E8A-4147-A177-3AD203B41FA5}">
                      <a16:colId xmlns:a16="http://schemas.microsoft.com/office/drawing/2014/main" val="2179197989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1031437418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3921316745"/>
                    </a:ext>
                  </a:extLst>
                </a:gridCol>
                <a:gridCol w="2081214">
                  <a:extLst>
                    <a:ext uri="{9D8B030D-6E8A-4147-A177-3AD203B41FA5}">
                      <a16:colId xmlns:a16="http://schemas.microsoft.com/office/drawing/2014/main" val="3918137521"/>
                    </a:ext>
                  </a:extLst>
                </a:gridCol>
              </a:tblGrid>
              <a:tr h="2983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구분</a:t>
                      </a:r>
                      <a:endParaRPr lang="ko-KR" alt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</a:t>
                      </a:r>
                      <a:endParaRPr lang="ko-KR" alt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빈도</a:t>
                      </a:r>
                      <a:endParaRPr lang="ko-KR" altLang="en-US" sz="1400" kern="0" spc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(%)</a:t>
                      </a:r>
                      <a:endParaRPr lang="ko-KR" alt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86412"/>
                  </a:ext>
                </a:extLst>
              </a:tr>
              <a:tr h="269337">
                <a:tc rowSpan="7"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연령</a:t>
                      </a:r>
                      <a:endParaRPr lang="ko-KR" alt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10205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kern="0" spc="0" dirty="0">
                          <a:solidFill>
                            <a:srgbClr val="010205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094053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264A60"/>
                        </a:solidFill>
                        <a:effectLst/>
                      </a:endParaRPr>
                    </a:p>
                  </a:txBody>
                  <a:tcPr marL="89802" marR="89802" marT="44901" marB="44901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694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37.0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090664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795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42.4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26754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400" kern="0" spc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247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13.2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52111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lang="ko-KR" alt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119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6.3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189495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 이상</a:t>
                      </a:r>
                      <a:endParaRPr lang="ko-KR" altLang="en-US" sz="1400" kern="0" spc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0.4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551498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400" kern="0" spc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1877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401452"/>
                  </a:ext>
                </a:extLst>
              </a:tr>
              <a:tr h="269337">
                <a:tc rowSpan="3"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혼인여부</a:t>
                      </a:r>
                      <a:endParaRPr lang="ko-KR" alt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기혼</a:t>
                      </a:r>
                      <a:endParaRPr lang="ko-KR" altLang="en-US" sz="1400" kern="0" spc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1076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57.3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724790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미혼</a:t>
                      </a:r>
                      <a:endParaRPr lang="ko-KR" alt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801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264A60"/>
                          </a:solidFill>
                          <a:effectLst/>
                          <a:latin typeface="+mn-ea"/>
                          <a:ea typeface="+mn-ea"/>
                        </a:rPr>
                        <a:t>42.7</a:t>
                      </a: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672644"/>
                  </a:ext>
                </a:extLst>
              </a:tr>
              <a:tr h="269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</a:t>
                      </a:r>
                      <a:endParaRPr lang="ko-KR" altLang="en-US" sz="1400" kern="0" spc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1877</a:t>
                      </a:r>
                      <a:endParaRPr lang="en-US" sz="1400" kern="0" spc="0" dirty="0">
                        <a:solidFill>
                          <a:srgbClr val="264A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100.0</a:t>
                      </a:r>
                      <a:endParaRPr lang="en-US" sz="1400" kern="0" spc="0" dirty="0">
                        <a:solidFill>
                          <a:srgbClr val="010205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802" marR="89802" marT="36000" marB="4490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54324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825681-2602-4219-B42E-CB7D05C0688A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89">
            <a:extLst>
              <a:ext uri="{FF2B5EF4-FFF2-40B4-BE49-F238E27FC236}">
                <a16:creationId xmlns:a16="http://schemas.microsoft.com/office/drawing/2014/main" id="{459DA16E-EBAE-49D6-AA7D-5E24222C0F7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EAB6AD-55C4-4AC3-867C-D87834C43F74}"/>
              </a:ext>
            </a:extLst>
          </p:cNvPr>
          <p:cNvSpPr/>
          <p:nvPr/>
        </p:nvSpPr>
        <p:spPr>
          <a:xfrm>
            <a:off x="985836" y="2281299"/>
            <a:ext cx="2194890" cy="51096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분석데이터 요약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62908E-DC52-4A19-98AB-FE0CFD0D541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6E0807DA-0423-4DFC-919E-1BF4EA40027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CF793EC-F55F-429A-B6EA-10B20B9296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AA6D7E3-401E-4797-96CE-37D910C9A09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A08B717D-C58E-4687-A54B-521BDEA32BA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A89877-CF50-4CF7-A0AB-F4DFEF3FFE17}"/>
              </a:ext>
            </a:extLst>
          </p:cNvPr>
          <p:cNvSpPr/>
          <p:nvPr/>
        </p:nvSpPr>
        <p:spPr>
          <a:xfrm>
            <a:off x="5181600" y="3505200"/>
            <a:ext cx="2505075" cy="14287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파이그래프</a:t>
            </a:r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24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D2FA5E-51E0-4538-B4BC-911FBC6AB718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48C612-3E3C-47CB-A8CC-D4D5D73CA1FE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연령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71D987-ECE2-4260-97E3-CB2802622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 연령을 살펴보면</a:t>
            </a:r>
            <a:r>
              <a:rPr lang="en-US" altLang="ko-KR" dirty="0"/>
              <a:t>, 19</a:t>
            </a:r>
            <a:r>
              <a:rPr lang="ko-KR" altLang="en-US" dirty="0"/>
              <a:t>세부터 </a:t>
            </a:r>
            <a:r>
              <a:rPr lang="en-US" altLang="ko-KR" dirty="0"/>
              <a:t>60</a:t>
            </a:r>
            <a:r>
              <a:rPr lang="ko-KR" altLang="en-US" dirty="0"/>
              <a:t>세까지 포함하고 있으며</a:t>
            </a:r>
            <a:r>
              <a:rPr lang="en-US" altLang="ko-KR" dirty="0"/>
              <a:t>, </a:t>
            </a:r>
            <a:r>
              <a:rPr lang="ko-KR" altLang="en-US" dirty="0"/>
              <a:t>평균은 </a:t>
            </a:r>
            <a:r>
              <a:rPr lang="en-US" altLang="ko-KR" dirty="0"/>
              <a:t>33</a:t>
            </a:r>
            <a:r>
              <a:rPr lang="ko-KR" altLang="en-US" dirty="0"/>
              <a:t>세임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2C408D-FF03-448E-B311-A4916D9C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166D4-2C00-4A52-9F7D-E3AC8E57F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7"/>
          <a:stretch/>
        </p:blipFill>
        <p:spPr>
          <a:xfrm>
            <a:off x="988926" y="2988233"/>
            <a:ext cx="4792749" cy="2811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EF8C96-B149-45C2-A2B9-BAAA9B2A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13" y="2988233"/>
            <a:ext cx="2507412" cy="24848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3DECAB-BEBF-4358-A790-8A4284E8DF66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89">
            <a:extLst>
              <a:ext uri="{FF2B5EF4-FFF2-40B4-BE49-F238E27FC236}">
                <a16:creationId xmlns:a16="http://schemas.microsoft.com/office/drawing/2014/main" id="{9E1D3154-B7DA-4F33-A8C7-CA3CA003FA2B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94F230-5CA0-4730-8CA2-2AE6EE03503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3EC3C500-63DC-4F66-BA81-4E9B6A0C9BCF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6DB6B63D-2224-46E4-A3A6-0ABDEA0E164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44E78AD5-A22B-42C4-B949-0CF5EEBDCF0B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ED18EB1-E038-4CDB-B693-15D5FDCC2C86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B51C35-BEBE-45F9-918E-00CA7B2174C0}"/>
              </a:ext>
            </a:extLst>
          </p:cNvPr>
          <p:cNvSpPr/>
          <p:nvPr/>
        </p:nvSpPr>
        <p:spPr>
          <a:xfrm>
            <a:off x="5181600" y="3505200"/>
            <a:ext cx="2505075" cy="14287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파이그래프</a:t>
            </a:r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87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0D1C9-C607-4826-976E-E8974D2358A5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9BC80E-7AE8-4C7F-AE41-C30480A3015B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월급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월급은 최저</a:t>
            </a:r>
            <a:r>
              <a:rPr lang="en-US" altLang="ko-KR" dirty="0"/>
              <a:t>4</a:t>
            </a:r>
            <a:r>
              <a:rPr lang="ko-KR" altLang="en-US" dirty="0"/>
              <a:t>만원부터 </a:t>
            </a:r>
            <a:r>
              <a:rPr lang="en-US" altLang="ko-KR" dirty="0"/>
              <a:t>333</a:t>
            </a:r>
            <a:r>
              <a:rPr lang="ko-KR" altLang="en-US" dirty="0"/>
              <a:t>만원 사이에 분포하였으며</a:t>
            </a:r>
            <a:r>
              <a:rPr lang="en-US" altLang="ko-KR" dirty="0"/>
              <a:t>, </a:t>
            </a:r>
            <a:r>
              <a:rPr lang="ko-KR" altLang="en-US" dirty="0"/>
              <a:t>설문조사 특성상 </a:t>
            </a:r>
            <a:r>
              <a:rPr lang="en-US" altLang="ko-KR" dirty="0"/>
              <a:t>50, 100, 150, 200 </a:t>
            </a:r>
            <a:r>
              <a:rPr lang="ko-KR" altLang="en-US" dirty="0"/>
              <a:t>처럼 </a:t>
            </a:r>
            <a:r>
              <a:rPr lang="en-US" altLang="ko-KR" dirty="0"/>
              <a:t>50</a:t>
            </a:r>
            <a:r>
              <a:rPr lang="ko-KR" altLang="en-US" dirty="0"/>
              <a:t>단위 구간으로 응답이 집중되어 있음을 확인할 수 있음</a:t>
            </a:r>
            <a:r>
              <a:rPr lang="en-US" altLang="ko-KR" dirty="0"/>
              <a:t>. </a:t>
            </a:r>
            <a:r>
              <a:rPr lang="ko-KR" altLang="en-US" dirty="0" err="1"/>
              <a:t>우러급의</a:t>
            </a:r>
            <a:r>
              <a:rPr lang="ko-KR" altLang="en-US" dirty="0"/>
              <a:t> 평균값은 </a:t>
            </a:r>
            <a:r>
              <a:rPr lang="en-US" altLang="ko-KR" dirty="0"/>
              <a:t>150</a:t>
            </a:r>
            <a:r>
              <a:rPr lang="ko-KR" altLang="en-US" dirty="0"/>
              <a:t>만원이며</a:t>
            </a:r>
            <a:r>
              <a:rPr lang="en-US" altLang="ko-KR" dirty="0"/>
              <a:t>, </a:t>
            </a:r>
            <a:r>
              <a:rPr lang="ko-KR" altLang="en-US" dirty="0"/>
              <a:t>중앙값과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0F228F-F4A7-4805-BDA5-246A7B22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8" r="3681" b="-1"/>
          <a:stretch/>
        </p:blipFill>
        <p:spPr>
          <a:xfrm>
            <a:off x="773934" y="2853205"/>
            <a:ext cx="5006169" cy="29221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A0D83B-E48E-4518-84AB-F59B35D3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3" y="2973247"/>
            <a:ext cx="2734029" cy="2450446"/>
          </a:xfrm>
          <a:prstGeom prst="rect">
            <a:avLst/>
          </a:prstGeom>
        </p:spPr>
      </p:pic>
      <p:sp>
        <p:nvSpPr>
          <p:cNvPr id="25" name="직사각형 89">
            <a:extLst>
              <a:ext uri="{FF2B5EF4-FFF2-40B4-BE49-F238E27FC236}">
                <a16:creationId xmlns:a16="http://schemas.microsoft.com/office/drawing/2014/main" id="{DF276D89-68B3-42B7-B690-483834A42BA1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2BA221-6F85-43DA-8C4D-55553DF1AC6E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DA2CA4-DAB5-4D1A-AAC1-CEC1B65F0BB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694234ED-AB9C-46A1-BE8A-894349D376C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1DF7EC03-17F1-43C6-AA27-20928F4A908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04485037-4C73-4E8B-8024-1F78E0E701D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68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C8AAB-951F-4A38-8011-038941BA2263}"/>
              </a:ext>
            </a:extLst>
          </p:cNvPr>
          <p:cNvSpPr/>
          <p:nvPr/>
        </p:nvSpPr>
        <p:spPr>
          <a:xfrm>
            <a:off x="727162" y="2473239"/>
            <a:ext cx="8464376" cy="3450462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95DE99-6865-430B-B369-265086D27F00}"/>
              </a:ext>
            </a:extLst>
          </p:cNvPr>
          <p:cNvSpPr/>
          <p:nvPr/>
        </p:nvSpPr>
        <p:spPr>
          <a:xfrm>
            <a:off x="3962400" y="2319879"/>
            <a:ext cx="1971675" cy="3506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 경력 분포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응답자의 경력분포를 보면 최저 </a:t>
            </a:r>
            <a:r>
              <a:rPr lang="en-US" altLang="ko-KR" dirty="0"/>
              <a:t>1</a:t>
            </a:r>
            <a:r>
              <a:rPr lang="ko-KR" altLang="en-US" dirty="0"/>
              <a:t>년에서 최고 </a:t>
            </a:r>
            <a:r>
              <a:rPr lang="en-US" altLang="ko-KR" dirty="0"/>
              <a:t>14</a:t>
            </a:r>
            <a:r>
              <a:rPr lang="ko-KR" altLang="en-US" dirty="0"/>
              <a:t>년까지의 데이터로 분석을 진행하였고</a:t>
            </a:r>
            <a:r>
              <a:rPr lang="en-US" altLang="ko-KR" dirty="0"/>
              <a:t>, </a:t>
            </a:r>
            <a:r>
              <a:rPr lang="ko-KR" altLang="en-US" dirty="0"/>
              <a:t>평균은 </a:t>
            </a:r>
            <a:r>
              <a:rPr lang="en-US" altLang="ko-KR" dirty="0"/>
              <a:t>4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중앙값은 </a:t>
            </a:r>
            <a:r>
              <a:rPr lang="en-US" altLang="ko-KR" dirty="0"/>
              <a:t>3</a:t>
            </a:r>
            <a:r>
              <a:rPr lang="ko-KR" altLang="en-US" dirty="0"/>
              <a:t>년으로 분석됨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2CF5B0-A741-4115-A0D9-C48E4D8F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26" y="3066806"/>
            <a:ext cx="2767012" cy="2233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08121E-0697-419C-A9E3-72CEE38F5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9" r="3395"/>
          <a:stretch/>
        </p:blipFill>
        <p:spPr>
          <a:xfrm>
            <a:off x="962025" y="2933700"/>
            <a:ext cx="4819650" cy="2802555"/>
          </a:xfrm>
          <a:prstGeom prst="rect">
            <a:avLst/>
          </a:prstGeom>
        </p:spPr>
      </p:pic>
      <p:sp>
        <p:nvSpPr>
          <p:cNvPr id="26" name="직사각형 89">
            <a:extLst>
              <a:ext uri="{FF2B5EF4-FFF2-40B4-BE49-F238E27FC236}">
                <a16:creationId xmlns:a16="http://schemas.microsoft.com/office/drawing/2014/main" id="{2025652B-2356-4B16-94CA-80860974BEB8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응답자 주요 특성 분석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6EC9FE-F842-4325-98C2-6DB0D72A01F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5F1B2D81-5556-441B-B3FF-420CDC73B59F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F7723248-A285-486A-93FF-8E84B0061D6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DE259C82-5E53-4528-873F-2F28D04A2BFC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EBC43F22-45CE-45B5-8CE0-57A3C6B738F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65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1871EA-D946-4766-AEC8-FCAD1EB51CCD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변수간 관계분석을 위해 급여와 개인적 특징의 상관을 살펴봄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6291EB-F6DF-4E7A-A894-1CBB4D2F447D}"/>
              </a:ext>
            </a:extLst>
          </p:cNvPr>
          <p:cNvGrpSpPr/>
          <p:nvPr/>
        </p:nvGrpSpPr>
        <p:grpSpPr>
          <a:xfrm>
            <a:off x="736609" y="2405141"/>
            <a:ext cx="4216391" cy="3563998"/>
            <a:chOff x="3334372" y="2385377"/>
            <a:chExt cx="4063747" cy="343497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5B2055B-2FF1-462E-A592-291D6CCC8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372" y="2385377"/>
              <a:ext cx="4063747" cy="3434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1FA7BB2-32EE-4C05-AD4E-D5198838D573}"/>
                </a:ext>
              </a:extLst>
            </p:cNvPr>
            <p:cNvGrpSpPr/>
            <p:nvPr/>
          </p:nvGrpSpPr>
          <p:grpSpPr>
            <a:xfrm>
              <a:off x="4819879" y="2502684"/>
              <a:ext cx="1802374" cy="3185630"/>
              <a:chOff x="4861512" y="2123660"/>
              <a:chExt cx="2225925" cy="393423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61F387-4B6F-43CB-A5F5-082ED05C934F}"/>
                  </a:ext>
                </a:extLst>
              </p:cNvPr>
              <p:cNvSpPr/>
              <p:nvPr/>
            </p:nvSpPr>
            <p:spPr>
              <a:xfrm>
                <a:off x="5284831" y="2123660"/>
                <a:ext cx="526774" cy="393423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EEF2A-05C3-4EAE-AB7F-635A7375E948}"/>
                  </a:ext>
                </a:extLst>
              </p:cNvPr>
              <p:cNvSpPr/>
              <p:nvPr/>
            </p:nvSpPr>
            <p:spPr>
              <a:xfrm>
                <a:off x="4861512" y="438150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CC8DC3-8B66-4B47-B425-847D046F56F2}"/>
                  </a:ext>
                </a:extLst>
              </p:cNvPr>
              <p:cNvSpPr/>
              <p:nvPr/>
            </p:nvSpPr>
            <p:spPr>
              <a:xfrm>
                <a:off x="4861512" y="4815840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3AF2BE2-4149-4030-984E-BCA8433CCEC6}"/>
                  </a:ext>
                </a:extLst>
              </p:cNvPr>
              <p:cNvSpPr/>
              <p:nvPr/>
            </p:nvSpPr>
            <p:spPr>
              <a:xfrm>
                <a:off x="6656725" y="2140901"/>
                <a:ext cx="430712" cy="411479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3E30F0-3093-487E-93BE-0E3E20F8D440}"/>
              </a:ext>
            </a:extLst>
          </p:cNvPr>
          <p:cNvSpPr/>
          <p:nvPr/>
        </p:nvSpPr>
        <p:spPr>
          <a:xfrm>
            <a:off x="5549559" y="2698879"/>
            <a:ext cx="3619831" cy="12306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급여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와 가장 상관이 높은 변수는 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대학 졸업 여부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univ_grad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0.24)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두 번째 상관이 높은 변수는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fa_edu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 0.2)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9170AA-5AD1-40E9-BD4E-B4628339B83C}"/>
              </a:ext>
            </a:extLst>
          </p:cNvPr>
          <p:cNvSpPr/>
          <p:nvPr/>
        </p:nvSpPr>
        <p:spPr>
          <a:xfrm>
            <a:off x="5505525" y="2375096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상관관계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ADB5B-36FC-42B5-8219-96221A07FC54}"/>
              </a:ext>
            </a:extLst>
          </p:cNvPr>
          <p:cNvSpPr/>
          <p:nvPr/>
        </p:nvSpPr>
        <p:spPr>
          <a:xfrm>
            <a:off x="5505524" y="4144139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변수간 상관관계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1A3A8A9-42A1-4429-B4FC-D98782E264C7}"/>
              </a:ext>
            </a:extLst>
          </p:cNvPr>
          <p:cNvSpPr/>
          <p:nvPr/>
        </p:nvSpPr>
        <p:spPr>
          <a:xfrm>
            <a:off x="5549559" y="4444361"/>
            <a:ext cx="3619831" cy="13437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결혼여부가 가장 높음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(-0.6)</a:t>
            </a:r>
            <a:br>
              <a:rPr lang="en-US" altLang="ko-KR" sz="1400" dirty="0">
                <a:solidFill>
                  <a:sysClr val="windowText" lastClr="000000"/>
                </a:solidFill>
              </a:rPr>
            </a:br>
            <a:endParaRPr lang="en-US" altLang="ko-KR" sz="1050" dirty="0">
              <a:solidFill>
                <a:sysClr val="windowText" lastClr="000000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</a:rPr>
              <a:t>딸의 대졸여부는 아버지의 학력과 양의 상관</a:t>
            </a:r>
            <a:r>
              <a:rPr lang="ko-KR" altLang="en-US" sz="1400" dirty="0">
                <a:solidFill>
                  <a:schemeClr val="tx1"/>
                </a:solidFill>
              </a:rPr>
              <a:t>을 보임 </a:t>
            </a:r>
            <a:r>
              <a:rPr lang="en-US" altLang="ko-KR" sz="1400" dirty="0">
                <a:solidFill>
                  <a:schemeClr val="tx1"/>
                </a:solidFill>
              </a:rPr>
              <a:t>(0.39)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ysClr val="windowText" lastClr="000000"/>
                </a:solidFill>
              </a:rPr>
              <a:t>나이와 대졸여부는 음의 상관을 보임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(-0.36)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35" name="직사각형 89">
            <a:extLst>
              <a:ext uri="{FF2B5EF4-FFF2-40B4-BE49-F238E27FC236}">
                <a16:creationId xmlns:a16="http://schemas.microsoft.com/office/drawing/2014/main" id="{0C16C90B-B0EB-4E2A-A36E-028B74448B4D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670846-DB8C-4FE3-96FA-01F7069792D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DB328B67-F984-469A-8CA5-79BD730775C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648C80A7-5289-4744-A4A1-92C47A2BDDC1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025790E8-B517-448B-96AC-2434DEFBE57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42" name="화살표: 오각형 41">
              <a:extLst>
                <a:ext uri="{FF2B5EF4-FFF2-40B4-BE49-F238E27FC236}">
                  <a16:creationId xmlns:a16="http://schemas.microsoft.com/office/drawing/2014/main" id="{A4177B59-3963-443C-9261-7072EDDF1AC6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5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5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F643DB-51F9-4222-A562-82F8EB201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86B6D2-BDE1-4090-B4BE-34431004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2ED4A5-F0CF-4475-92C2-4DED4B372B93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E00A44-0C32-4C66-9135-CBB8DF188AC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43BEF3-5A0C-42CF-9E7E-3F5A0EA2CC1F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대까지는 연령 증가에 따라 증가하는 경향을 보이지만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대에 들어서면서 정체 혹은 감소의 경향을 나타냄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대 후반부터 급여 수준이 오르지만 </a:t>
            </a:r>
            <a:r>
              <a:rPr lang="en-US" altLang="ko-KR" sz="1400" dirty="0">
                <a:solidFill>
                  <a:schemeClr val="tx1"/>
                </a:solidFill>
              </a:rPr>
              <a:t>40</a:t>
            </a:r>
            <a:r>
              <a:rPr lang="ko-KR" altLang="en-US" sz="1400" dirty="0">
                <a:solidFill>
                  <a:schemeClr val="tx1"/>
                </a:solidFill>
              </a:rPr>
              <a:t>대로 진입하며 다시 감소추세를 나타냄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54CB67-8649-4DF5-A555-E2B944AFF411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연령의 관계</a:t>
            </a:r>
            <a:endParaRPr lang="ko-KR" altLang="en-US" sz="1600" dirty="0"/>
          </a:p>
        </p:txBody>
      </p:sp>
      <p:sp>
        <p:nvSpPr>
          <p:cNvPr id="9" name="직사각형 89">
            <a:extLst>
              <a:ext uri="{FF2B5EF4-FFF2-40B4-BE49-F238E27FC236}">
                <a16:creationId xmlns:a16="http://schemas.microsoft.com/office/drawing/2014/main" id="{88DAE9BC-72EB-46C4-A174-8A09921045D6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64841E-FDD2-4E25-BC88-E71E743780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DF6AD903-12D3-4FE9-8483-DB9C06203A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2544F668-F778-408B-A04F-E5687F3AF23F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2B317532-3708-4BBA-AFA3-798BBB46C5C5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78303F08-E65C-4A6B-8999-61020535FC0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40A71-134D-4FC7-8109-C3BAD5AD5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" y="2820234"/>
            <a:ext cx="5784001" cy="24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4D1EED-0262-4B2B-BC5B-8FCDD0603E2B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296199-23E9-4D3D-B151-13586992B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경력에 따른 급여의 변화를 보기 위해 두 변수의 상관 관계를 살펴봄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1EF28-2131-4DB9-A349-48A1A144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595B01-6420-456D-9662-0C4E270EEBA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5CEDC-88E2-4265-A5AD-3B83D386A985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여성의 임금은 경력이 증가할수록 증가하는 경향을 보이지 않음 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0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강력한 선형 관계를 예측하였으나 그렇지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경력변수 생성 과정에서 경력 단절이 반영되지 못한 것으로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경력 단절 기간을 산입한다면 경력이 증가하더라도 급여가 증가하지 않을 수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D85811-490A-4B56-8C44-6BB93E7C6CB3}"/>
              </a:ext>
            </a:extLst>
          </p:cNvPr>
          <p:cNvSpPr/>
          <p:nvPr/>
        </p:nvSpPr>
        <p:spPr>
          <a:xfrm>
            <a:off x="6577754" y="2216659"/>
            <a:ext cx="1710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경력의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E40494E3-6B64-4519-8D30-8308485E27B5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2BBEA1-5C9E-4F54-A425-D0ED13D53A42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51FDFD3E-EA0B-4585-9E3A-AE1D6B7EC0A6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E8CFE6EF-701E-4FFC-AE34-5044CB6C8190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5F638B25-2387-4D20-933E-23D63E70553E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8670EBE1-C968-4695-8D99-8F4BF689CFA8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B1AE5-E99A-4AD0-B6CD-F161BEE90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" y="2474070"/>
            <a:ext cx="5617114" cy="34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7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80BF08-9873-45DF-A13A-4081B1500F77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5A3C39-300C-41A7-9180-3D252D560C5E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변수 간 가장 뚜렷한 차이를 보이는 것은 </a:t>
            </a:r>
            <a:r>
              <a:rPr lang="ko-KR" altLang="en-US" sz="1400" b="1" dirty="0">
                <a:solidFill>
                  <a:srgbClr val="C00000"/>
                </a:solidFill>
              </a:rPr>
              <a:t>아버지의 교육 수준과 딸의 급여</a:t>
            </a:r>
            <a:r>
              <a:rPr lang="ko-KR" altLang="en-US" sz="1400" dirty="0">
                <a:solidFill>
                  <a:schemeClr val="tx1"/>
                </a:solidFill>
              </a:rPr>
              <a:t>와의 관계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15</a:t>
            </a:r>
            <a:r>
              <a:rPr lang="ko-KR" altLang="en-US" sz="1400" dirty="0">
                <a:solidFill>
                  <a:schemeClr val="tx1"/>
                </a:solidFill>
              </a:rPr>
              <a:t>세 무렵의 가정 형편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부모님의 관계는 긍정적 응답에서는 급여와 관계가 적었지만 부정적 응답 시 급여에 부정적 영향을 주는 것을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아버지의 직업에 따른 급여의 중앙값은 아버지가 군인일 때 </a:t>
            </a:r>
            <a:r>
              <a:rPr lang="en-US" altLang="ko-KR" sz="1400" dirty="0">
                <a:solidFill>
                  <a:schemeClr val="tx1"/>
                </a:solidFill>
              </a:rPr>
              <a:t>(10</a:t>
            </a:r>
            <a:r>
              <a:rPr lang="ko-KR" altLang="en-US" sz="1400" dirty="0">
                <a:solidFill>
                  <a:schemeClr val="tx1"/>
                </a:solidFill>
              </a:rPr>
              <a:t>번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가장 높았음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CECB6-C6A1-4D89-8909-865EC9FD636A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4" name="직사각형 89">
            <a:extLst>
              <a:ext uri="{FF2B5EF4-FFF2-40B4-BE49-F238E27FC236}">
                <a16:creationId xmlns:a16="http://schemas.microsoft.com/office/drawing/2014/main" id="{9398F2E9-41FD-4390-AC74-5AF08B9D00E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8FAACE-1C4F-4758-8449-6BD9D8A14A3A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9642D291-97AF-4D01-A194-3E552515FAB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E4B01CC5-E24C-4BCF-A680-17360F5C141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F8BDB5F7-7FE1-4D5C-B0AD-98CCF621223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3A7FD05C-21A5-4923-AC3D-62FF8477B361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4F57CB-ED14-4F38-8B47-28970E3F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" y="2262821"/>
            <a:ext cx="5792541" cy="388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5514A7-81DB-4AF3-B860-468D61A26D61}"/>
              </a:ext>
            </a:extLst>
          </p:cNvPr>
          <p:cNvSpPr/>
          <p:nvPr/>
        </p:nvSpPr>
        <p:spPr>
          <a:xfrm>
            <a:off x="3896504" y="2367111"/>
            <a:ext cx="2403711" cy="15667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003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AADA77-6B40-47DE-84FB-717D3E6AD268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3E676E-3E5E-4EFF-96E3-A198650D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3" y="2281300"/>
            <a:ext cx="5759548" cy="386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088B97-00D0-40A9-82BE-5020F8E06022}"/>
              </a:ext>
            </a:extLst>
          </p:cNvPr>
          <p:cNvSpPr/>
          <p:nvPr/>
        </p:nvSpPr>
        <p:spPr>
          <a:xfrm>
            <a:off x="1015512" y="2376367"/>
            <a:ext cx="2380081" cy="154119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CE4E65-5D30-41E6-86B7-3714FA52D3B4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급여와 가장 큰 상관을 보인 것은 본인의 교육 수준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(6</a:t>
            </a:r>
            <a:r>
              <a:rPr lang="ko-KR" altLang="en-US" sz="1200" dirty="0">
                <a:solidFill>
                  <a:schemeClr val="tx1"/>
                </a:solidFill>
              </a:rPr>
              <a:t>번 전문대</a:t>
            </a:r>
            <a:r>
              <a:rPr lang="en-US" altLang="ko-KR" sz="1200" dirty="0">
                <a:solidFill>
                  <a:schemeClr val="tx1"/>
                </a:solidFill>
              </a:rPr>
              <a:t>, 7</a:t>
            </a:r>
            <a:r>
              <a:rPr lang="ko-KR" altLang="en-US" sz="1200" dirty="0">
                <a:solidFill>
                  <a:schemeClr val="tx1"/>
                </a:solidFill>
              </a:rPr>
              <a:t>번 </a:t>
            </a:r>
            <a:r>
              <a:rPr lang="en-US" altLang="ko-KR" sz="1200" dirty="0">
                <a:solidFill>
                  <a:schemeClr val="tx1"/>
                </a:solidFill>
              </a:rPr>
              <a:t>4</a:t>
            </a:r>
            <a:r>
              <a:rPr lang="ko-KR" altLang="en-US" sz="1200" dirty="0">
                <a:solidFill>
                  <a:schemeClr val="tx1"/>
                </a:solidFill>
              </a:rPr>
              <a:t>년제</a:t>
            </a:r>
            <a:r>
              <a:rPr lang="en-US" altLang="ko-KR" sz="1200" dirty="0">
                <a:solidFill>
                  <a:schemeClr val="tx1"/>
                </a:solidFill>
              </a:rPr>
              <a:t>(5-6</a:t>
            </a:r>
            <a:r>
              <a:rPr lang="ko-KR" altLang="en-US" sz="1200" dirty="0">
                <a:solidFill>
                  <a:schemeClr val="tx1"/>
                </a:solidFill>
              </a:rPr>
              <a:t>년제 포함</a:t>
            </a:r>
            <a:r>
              <a:rPr lang="en-US" altLang="ko-KR" sz="1200" dirty="0">
                <a:solidFill>
                  <a:schemeClr val="tx1"/>
                </a:solidFill>
              </a:rPr>
              <a:t>), 8</a:t>
            </a:r>
            <a:r>
              <a:rPr lang="ko-KR" altLang="en-US" sz="1200" dirty="0">
                <a:solidFill>
                  <a:schemeClr val="tx1"/>
                </a:solidFill>
              </a:rPr>
              <a:t>번 대학원 석사</a:t>
            </a:r>
            <a:r>
              <a:rPr lang="en-US" altLang="ko-KR" sz="1200" dirty="0">
                <a:solidFill>
                  <a:schemeClr val="tx1"/>
                </a:solidFill>
              </a:rPr>
              <a:t>, 9</a:t>
            </a:r>
            <a:r>
              <a:rPr lang="ko-KR" altLang="en-US" sz="1200" dirty="0">
                <a:solidFill>
                  <a:schemeClr val="tx1"/>
                </a:solidFill>
              </a:rPr>
              <a:t>번 대학원 박사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본 분석에서는 대학졸업 여부로 구분하여 진행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초대졸</a:t>
            </a:r>
            <a:r>
              <a:rPr lang="ko-KR" altLang="en-US" sz="1400" dirty="0">
                <a:solidFill>
                  <a:schemeClr val="tx1"/>
                </a:solidFill>
              </a:rPr>
              <a:t>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결혼여부는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번이 </a:t>
            </a:r>
            <a:r>
              <a:rPr lang="ko-KR" altLang="en-US" sz="1400" dirty="0" err="1">
                <a:solidFill>
                  <a:schemeClr val="tx1"/>
                </a:solidFill>
              </a:rPr>
              <a:t>유경험</a:t>
            </a:r>
            <a:r>
              <a:rPr lang="en-US" altLang="ko-KR" sz="1400" dirty="0">
                <a:solidFill>
                  <a:schemeClr val="tx1"/>
                </a:solidFill>
              </a:rPr>
              <a:t>, 2</a:t>
            </a:r>
            <a:r>
              <a:rPr lang="ko-KR" altLang="en-US" sz="1400" dirty="0">
                <a:solidFill>
                  <a:schemeClr val="tx1"/>
                </a:solidFill>
              </a:rPr>
              <a:t>번이 무경험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중앙값은 미혼자가 조금 더 높음을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대학전공과 급여에서 급격히 높아지는 전공은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간호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약학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의학계열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644A4B-8A7A-49BA-8215-33001D13B144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1" name="직사각형 89">
            <a:extLst>
              <a:ext uri="{FF2B5EF4-FFF2-40B4-BE49-F238E27FC236}">
                <a16:creationId xmlns:a16="http://schemas.microsoft.com/office/drawing/2014/main" id="{3223350B-758A-4F96-9A44-618C0020D710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65F33F-5D15-438D-8E40-4E8A316DC813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346A69CB-C627-42A3-BF33-67718D566F0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989974AB-004E-4706-9DAF-94DFBEE283E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B518732-5D69-4420-B676-5F5303AC6F03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2875CD21-1322-4676-979D-843E57875A0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4596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BB701C-B66D-4B4C-9BA3-0F6AA883FF04}"/>
              </a:ext>
            </a:extLst>
          </p:cNvPr>
          <p:cNvSpPr/>
          <p:nvPr/>
        </p:nvSpPr>
        <p:spPr>
          <a:xfrm>
            <a:off x="566737" y="2160972"/>
            <a:ext cx="8815388" cy="4051443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4C81830-E9B6-4B2B-AAB2-802E899B8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급여에 영향을 미치는 요인들을 확인하기 위해 각 변수와 급여를 비교함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482162-D69B-49A5-BE3F-3B6A067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2) </a:t>
            </a:r>
            <a:r>
              <a:rPr lang="ko-KR" altLang="en-US" sz="1800" dirty="0">
                <a:solidFill>
                  <a:prstClr val="black"/>
                </a:solidFill>
              </a:rPr>
              <a:t>데이터 탐색</a:t>
            </a:r>
            <a:endParaRPr lang="ko-KR" altLang="en-US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167F299-01FD-4F29-9916-C46A7D4F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9" y="2245221"/>
            <a:ext cx="5038536" cy="3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A3F481-7460-42AF-8342-5A77243FBA61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D820FA-9F01-467C-B179-CA0C4914D657}"/>
              </a:ext>
            </a:extLst>
          </p:cNvPr>
          <p:cNvGrpSpPr/>
          <p:nvPr/>
        </p:nvGrpSpPr>
        <p:grpSpPr>
          <a:xfrm>
            <a:off x="1080895" y="2291276"/>
            <a:ext cx="4700781" cy="3541311"/>
            <a:chOff x="3182512" y="1991158"/>
            <a:chExt cx="4833134" cy="402284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7BB0110-1A64-4459-9A09-20E8B18421BC}"/>
                </a:ext>
              </a:extLst>
            </p:cNvPr>
            <p:cNvSpPr/>
            <p:nvPr/>
          </p:nvSpPr>
          <p:spPr>
            <a:xfrm>
              <a:off x="5806165" y="1991158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48A5620-432F-4959-BE76-431242DAF473}"/>
                </a:ext>
              </a:extLst>
            </p:cNvPr>
            <p:cNvSpPr/>
            <p:nvPr/>
          </p:nvSpPr>
          <p:spPr>
            <a:xfrm>
              <a:off x="3182512" y="4867086"/>
              <a:ext cx="2209481" cy="114691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7A8540-202A-4BB8-92AD-1DE15C6FFEA7}"/>
              </a:ext>
            </a:extLst>
          </p:cNvPr>
          <p:cNvSpPr/>
          <p:nvPr/>
        </p:nvSpPr>
        <p:spPr>
          <a:xfrm>
            <a:off x="6621788" y="2540442"/>
            <a:ext cx="2657659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대학교 소재지는 서울지역에서만 다소 높은 중간 값을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고용형태가 정규직일 경우 비정규직보다 급여의 중간 값이 </a:t>
            </a:r>
            <a:r>
              <a:rPr lang="en-US" altLang="ko-KR" sz="1400" dirty="0">
                <a:solidFill>
                  <a:schemeClr val="tx1"/>
                </a:solidFill>
              </a:rPr>
              <a:t>50</a:t>
            </a:r>
            <a:r>
              <a:rPr lang="ko-KR" altLang="en-US" sz="1400" dirty="0">
                <a:solidFill>
                  <a:schemeClr val="tx1"/>
                </a:solidFill>
              </a:rPr>
              <a:t>만원정도 높음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회사의 규모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인원수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와 급여는 높은 상관을 보였지만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예측하려는 변수로는 적합하지 않아 사용하지 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C9AA93-9F30-495A-9670-3E6F81AD682C}"/>
              </a:ext>
            </a:extLst>
          </p:cNvPr>
          <p:cNvSpPr/>
          <p:nvPr/>
        </p:nvSpPr>
        <p:spPr>
          <a:xfrm>
            <a:off x="6577754" y="2216659"/>
            <a:ext cx="2297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>
                <a:solidFill>
                  <a:srgbClr val="0070C0"/>
                </a:solidFill>
              </a:rPr>
              <a:t>급여와 다른 변수와의 관계</a:t>
            </a:r>
            <a:endParaRPr lang="ko-KR" altLang="en-US" sz="1600" dirty="0"/>
          </a:p>
        </p:txBody>
      </p:sp>
      <p:sp>
        <p:nvSpPr>
          <p:cNvPr id="22" name="직사각형 89">
            <a:extLst>
              <a:ext uri="{FF2B5EF4-FFF2-40B4-BE49-F238E27FC236}">
                <a16:creationId xmlns:a16="http://schemas.microsoft.com/office/drawing/2014/main" id="{294D6466-04D8-44CD-B4FA-1750829FAF4B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/>
              <a:t>변수간 관계 분석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063183-5D87-49C6-BA4D-4E574D6110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E6D1CD09-C666-46F9-BF0A-51AB63E70CBB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AC9A07CF-1F9E-4AED-8BFC-D6DD83D3B51A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2F423103-B149-4DC4-93B4-3D1F8140DB3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A0A24ADB-9510-41D0-8417-9395C9B739DF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61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&amp; </a:t>
            </a:r>
            <a:r>
              <a:rPr lang="ko-KR" altLang="en-US" dirty="0"/>
              <a:t>성능확인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6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08C117-4FD9-4081-B045-19D98F157982}"/>
              </a:ext>
            </a:extLst>
          </p:cNvPr>
          <p:cNvSpPr/>
          <p:nvPr/>
        </p:nvSpPr>
        <p:spPr>
          <a:xfrm>
            <a:off x="720812" y="3952801"/>
            <a:ext cx="8464376" cy="2038423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7ACD03-B9E8-4FE4-ABF8-B667A9A1A6AB}"/>
              </a:ext>
            </a:extLst>
          </p:cNvPr>
          <p:cNvSpPr/>
          <p:nvPr/>
        </p:nvSpPr>
        <p:spPr>
          <a:xfrm>
            <a:off x="720812" y="2073410"/>
            <a:ext cx="8464376" cy="14508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56424C-A977-4B65-A58D-7816ED1E009D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E92D746-EB4C-47F0-AB95-C8E8A32A87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전처리</a:t>
            </a:r>
            <a:r>
              <a:rPr lang="ko-KR" altLang="en-US" dirty="0"/>
              <a:t> 완료 후</a:t>
            </a:r>
            <a:r>
              <a:rPr lang="en-US" altLang="ko-KR" dirty="0"/>
              <a:t>, </a:t>
            </a:r>
            <a:r>
              <a:rPr lang="ko-KR" altLang="en-US" dirty="0"/>
              <a:t>변수와 모델을 선정하고 </a:t>
            </a:r>
            <a:r>
              <a:rPr lang="en-US" altLang="ko-KR" dirty="0"/>
              <a:t>fitting</a:t>
            </a:r>
            <a:r>
              <a:rPr lang="ko-KR" altLang="en-US" dirty="0"/>
              <a:t>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9A2F38D-A957-4CD7-B4CB-B01AD5C9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BA8CE1-04D0-4C9A-9893-1C4B3C48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543" y="2435530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대학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소재지:서울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결혼여부: 미혼</a:t>
            </a: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교육수준:  4년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대학졸업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석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박사졸업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 여부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5EDFDD-0470-4E65-B916-FFAFB53059EB}"/>
              </a:ext>
            </a:extLst>
          </p:cNvPr>
          <p:cNvSpPr txBox="1"/>
          <p:nvPr/>
        </p:nvSpPr>
        <p:spPr>
          <a:xfrm>
            <a:off x="1455543" y="4246671"/>
            <a:ext cx="699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/>
              <a:t>OLS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LinearRegression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DecisionTreeRegressor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=3, </a:t>
            </a:r>
            <a:r>
              <a:rPr lang="en-US" altLang="ko-KR" sz="1600" dirty="0" err="1"/>
              <a:t>random_state</a:t>
            </a:r>
            <a:r>
              <a:rPr lang="en-US" altLang="ko-KR" sz="1600" dirty="0"/>
              <a:t>=13)))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RandomForestRegressor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n_jobs</a:t>
            </a:r>
            <a:r>
              <a:rPr lang="en-US" altLang="ko-KR" sz="1600" dirty="0"/>
              <a:t>=-1, </a:t>
            </a:r>
            <a:r>
              <a:rPr lang="en-US" altLang="ko-KR" sz="1600" dirty="0" err="1"/>
              <a:t>n_estimators</a:t>
            </a:r>
            <a:r>
              <a:rPr lang="en-US" altLang="ko-KR" sz="1600" dirty="0"/>
              <a:t>=100, 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GradientBoostingRegressor</a:t>
            </a:r>
            <a:r>
              <a:rPr lang="en-US" altLang="ko-KR" sz="1600" dirty="0"/>
              <a:t>()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XGBRegressor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max_depth</a:t>
            </a:r>
            <a:r>
              <a:rPr lang="en-US" altLang="ko-KR" sz="1600" dirty="0"/>
              <a:t>=3)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FCB05D-8454-4CFE-B9E3-6B1F0619E70F}"/>
              </a:ext>
            </a:extLst>
          </p:cNvPr>
          <p:cNvSpPr/>
          <p:nvPr/>
        </p:nvSpPr>
        <p:spPr>
          <a:xfrm>
            <a:off x="874610" y="1929547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E238D1-2CAB-47A4-A05D-5540159319E9}"/>
              </a:ext>
            </a:extLst>
          </p:cNvPr>
          <p:cNvSpPr/>
          <p:nvPr/>
        </p:nvSpPr>
        <p:spPr>
          <a:xfrm>
            <a:off x="869224" y="3811556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활용모델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3C0438-1BD3-4427-B09A-D16D19A14500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66298D8-6A47-4DFA-99A7-8FA80A216865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3A2FF038-4D39-4FBF-BDA0-675ECF4B22D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F3581981-919B-4DA2-B875-1952C512304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7BF95C31-9654-4E20-B572-10A7E7079C99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39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분석결과 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0.791</a:t>
            </a:r>
            <a:r>
              <a:rPr lang="ko-KR" altLang="en-US" dirty="0"/>
              <a:t>로 모델의 설명력이 </a:t>
            </a:r>
            <a:r>
              <a:rPr lang="en-US" altLang="ko-KR" dirty="0"/>
              <a:t>79%</a:t>
            </a:r>
            <a:r>
              <a:rPr lang="ko-KR" altLang="en-US" dirty="0"/>
              <a:t>정도임을 확인할 수 있었음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인서울</a:t>
            </a:r>
            <a:r>
              <a:rPr lang="ko-KR" altLang="en-US" sz="1400" dirty="0">
                <a:solidFill>
                  <a:schemeClr val="tx1"/>
                </a:solidFill>
              </a:rPr>
              <a:t> 대학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4</a:t>
            </a:r>
            <a:r>
              <a:rPr lang="ko-KR" altLang="en-US" sz="1400" dirty="0">
                <a:solidFill>
                  <a:schemeClr val="tx1"/>
                </a:solidFill>
              </a:rPr>
              <a:t>년제 대학졸업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석사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박사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0.791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변수별</a:t>
            </a:r>
            <a:r>
              <a:rPr lang="ko-KR" altLang="en-US" sz="1400" dirty="0">
                <a:solidFill>
                  <a:schemeClr val="tx1"/>
                </a:solidFill>
              </a:rPr>
              <a:t> 유의수준을 보면 박사 졸업</a:t>
            </a:r>
            <a:r>
              <a:rPr lang="en-US" altLang="ko-KR" sz="1100" dirty="0">
                <a:solidFill>
                  <a:schemeClr val="tx1"/>
                </a:solidFill>
              </a:rPr>
              <a:t>(edu_9.0)</a:t>
            </a:r>
            <a:r>
              <a:rPr lang="ko-KR" altLang="en-US" sz="1400" dirty="0">
                <a:solidFill>
                  <a:schemeClr val="tx1"/>
                </a:solidFill>
              </a:rPr>
              <a:t>은 급여에 영향을 주지 못함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AE5320-9C7C-4121-A3F7-92C2033C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9" y="2262891"/>
            <a:ext cx="4500434" cy="35483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230E8B-DB3A-48FD-80E4-272E4E30A7E7}"/>
              </a:ext>
            </a:extLst>
          </p:cNvPr>
          <p:cNvSpPr/>
          <p:nvPr/>
        </p:nvSpPr>
        <p:spPr>
          <a:xfrm>
            <a:off x="4615688" y="2498219"/>
            <a:ext cx="337312" cy="1306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58CDBD-5506-4EA3-BEBE-472F5316CDBB}"/>
              </a:ext>
            </a:extLst>
          </p:cNvPr>
          <p:cNvSpPr/>
          <p:nvPr/>
        </p:nvSpPr>
        <p:spPr>
          <a:xfrm>
            <a:off x="3167888" y="3867690"/>
            <a:ext cx="33731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74AC5-B87E-4FCB-A8B6-229FDE8CA905}"/>
              </a:ext>
            </a:extLst>
          </p:cNvPr>
          <p:cNvSpPr/>
          <p:nvPr/>
        </p:nvSpPr>
        <p:spPr>
          <a:xfrm>
            <a:off x="646338" y="3867690"/>
            <a:ext cx="717642" cy="8567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83BA0CF-E157-4B36-B2DF-5FACFAFC8275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B7D45CC0-D47D-4CE0-AA19-12B956C539E3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F4D0D8AC-C270-496D-986B-2C7182F759F3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73502335-F0AB-4750-9ECF-F820135B7468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210042D-D1E3-4AE9-A295-F0D745433C6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6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DD21F2-565B-404A-A00B-56C8EC87C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모델을 이용하여 동일 데이터를 분석하였을 때</a:t>
            </a:r>
            <a:r>
              <a:rPr lang="en-US" altLang="ko-KR" dirty="0"/>
              <a:t>, R</a:t>
            </a:r>
            <a:r>
              <a:rPr lang="en-US" altLang="ko-KR" baseline="30000" dirty="0"/>
              <a:t>2</a:t>
            </a:r>
            <a:r>
              <a:rPr lang="ko-KR" altLang="en-US" dirty="0"/>
              <a:t>값은 </a:t>
            </a:r>
            <a:r>
              <a:rPr lang="en-US" altLang="ko-KR" dirty="0"/>
              <a:t>0.09, </a:t>
            </a:r>
            <a:r>
              <a:rPr lang="en-US" altLang="ko-KR" dirty="0" err="1"/>
              <a:t>rmse</a:t>
            </a:r>
            <a:r>
              <a:rPr lang="ko-KR" altLang="en-US" dirty="0"/>
              <a:t>는 </a:t>
            </a:r>
            <a:r>
              <a:rPr lang="en-US" altLang="ko-KR" dirty="0"/>
              <a:t>71</a:t>
            </a:r>
            <a:r>
              <a:rPr lang="ko-KR" altLang="en-US" dirty="0"/>
              <a:t>만원 정도로 분석됨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값과 </a:t>
            </a:r>
            <a:r>
              <a:rPr lang="ko-KR" altLang="en-US" dirty="0" err="1"/>
              <a:t>예측값의</a:t>
            </a:r>
            <a:r>
              <a:rPr lang="ko-KR" altLang="en-US" dirty="0"/>
              <a:t> 차이를 확인하기 위해 그래프로 나타냄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A88888-8E59-44B3-9C9E-6F1D96E0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3) </a:t>
            </a:r>
            <a:r>
              <a:rPr lang="ko-KR" altLang="en-US" sz="1800" dirty="0">
                <a:solidFill>
                  <a:prstClr val="black"/>
                </a:solidFill>
              </a:rPr>
              <a:t>모델 </a:t>
            </a:r>
            <a:r>
              <a:rPr lang="en-US" altLang="ko-KR" sz="1800" dirty="0">
                <a:solidFill>
                  <a:prstClr val="black"/>
                </a:solidFill>
              </a:rPr>
              <a:t>Fit &amp; </a:t>
            </a:r>
            <a:r>
              <a:rPr lang="ko-KR" altLang="en-US" sz="1800" dirty="0">
                <a:solidFill>
                  <a:prstClr val="black"/>
                </a:solidFill>
              </a:rPr>
              <a:t>성능확인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7F54A8-9DEC-413C-8D0B-BC91FB1B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29" y="2068306"/>
            <a:ext cx="4526852" cy="14385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D71B2D-003C-48C3-BB47-3B5D4A49ED0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2C86CE-4653-41F9-97DF-0ED51BACFB8F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 분석 결과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Linear Regressor</a:t>
            </a:r>
            <a:r>
              <a:rPr lang="ko-KR" altLang="en-US" sz="1400" dirty="0">
                <a:solidFill>
                  <a:schemeClr val="tx1"/>
                </a:solidFill>
              </a:rPr>
              <a:t>가 가장 높은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값과 가장 낮은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를 보임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lvl="0" indent="-182563"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/>
                </a:solidFill>
              </a:rPr>
              <a:t>예측값과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</a:rPr>
              <a:t>실제값</a:t>
            </a:r>
            <a:r>
              <a:rPr lang="ko-KR" altLang="en-US" sz="1400" dirty="0">
                <a:solidFill>
                  <a:prstClr val="black"/>
                </a:solidFill>
              </a:rPr>
              <a:t> 비교 그래프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기울기 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인 직선상에 있는 데이터가 별로 없음 </a:t>
            </a:r>
            <a:br>
              <a:rPr lang="en-US" altLang="ko-KR" sz="1400" dirty="0">
                <a:solidFill>
                  <a:prstClr val="black"/>
                </a:solidFill>
              </a:rPr>
            </a:br>
            <a:r>
              <a:rPr lang="en-US" altLang="ko-KR" sz="1400" dirty="0">
                <a:solidFill>
                  <a:prstClr val="black"/>
                </a:solidFill>
              </a:rPr>
              <a:t>- </a:t>
            </a:r>
            <a:r>
              <a:rPr lang="ko-KR" altLang="en-US" sz="1400" dirty="0">
                <a:solidFill>
                  <a:prstClr val="black"/>
                </a:solidFill>
              </a:rPr>
              <a:t>데이터의 퍼짐이 심함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776DC5-46C0-4B3F-B411-846188F6066B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A4062CE9-860D-42B0-BAA9-B2A2775D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67" y="3506852"/>
            <a:ext cx="3668008" cy="24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9E6DCB-DD4D-4039-85C8-C5AAC7996459}"/>
              </a:ext>
            </a:extLst>
          </p:cNvPr>
          <p:cNvSpPr/>
          <p:nvPr/>
        </p:nvSpPr>
        <p:spPr>
          <a:xfrm>
            <a:off x="35063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BD9B40-5DDC-48B5-B489-35B24C2ACF48}"/>
              </a:ext>
            </a:extLst>
          </p:cNvPr>
          <p:cNvSpPr/>
          <p:nvPr/>
        </p:nvSpPr>
        <p:spPr>
          <a:xfrm>
            <a:off x="4723633" y="2362355"/>
            <a:ext cx="337312" cy="1746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328AD-D6BB-4262-BF3D-5AE6A4A972E1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8B89E2E1-A2D6-438D-870B-FE27F2C519C2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CF11C3E3-3757-48B7-9F97-E67BED04E71B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A063C338-7DD6-4FF0-BA0A-D89B32E4DF8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AF3345FA-6FD4-476A-9EF5-339CDCC2B19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8446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76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프로젝트 배경</a:t>
            </a:r>
            <a:endParaRPr lang="en-US" altLang="ko-KR" dirty="0"/>
          </a:p>
          <a:p>
            <a:r>
              <a:rPr lang="ko-KR" altLang="en-US" dirty="0"/>
              <a:t>프로젝트 목적 및 개요</a:t>
            </a:r>
          </a:p>
        </p:txBody>
      </p:sp>
    </p:spTree>
    <p:extLst>
      <p:ext uri="{BB962C8B-B14F-4D97-AF65-F5344CB8AC3E}">
        <p14:creationId xmlns:p14="http://schemas.microsoft.com/office/powerpoint/2010/main" val="2824034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FFC325-19B4-4006-B8D8-2E03AAF409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모델의 개선을 위해 기존 최종학력 컬럼을 대학졸업 여부로만 두고</a:t>
            </a:r>
            <a:r>
              <a:rPr lang="en-US" altLang="ko-KR" dirty="0"/>
              <a:t>, </a:t>
            </a:r>
            <a:r>
              <a:rPr lang="ko-KR" altLang="en-US" dirty="0"/>
              <a:t>변수를 조정하며 최적 모델을 도출함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최종으로 선정된 변수는 연령</a:t>
            </a:r>
            <a:r>
              <a:rPr lang="en-US" altLang="ko-KR" dirty="0"/>
              <a:t>, </a:t>
            </a:r>
            <a:r>
              <a:rPr lang="ko-KR" altLang="en-US" dirty="0"/>
              <a:t>경력</a:t>
            </a:r>
            <a:r>
              <a:rPr lang="en-US" altLang="ko-KR" dirty="0"/>
              <a:t>, </a:t>
            </a:r>
            <a:r>
              <a:rPr lang="ko-KR" altLang="en-US" dirty="0"/>
              <a:t>미혼여부</a:t>
            </a:r>
            <a:r>
              <a:rPr lang="en-US" altLang="ko-KR" dirty="0"/>
              <a:t>, </a:t>
            </a:r>
            <a:r>
              <a:rPr lang="ko-KR" altLang="en-US" dirty="0"/>
              <a:t>대졸여부</a:t>
            </a:r>
            <a:r>
              <a:rPr lang="en-US" altLang="ko-KR" dirty="0"/>
              <a:t>, </a:t>
            </a:r>
            <a:r>
              <a:rPr lang="ko-KR" altLang="en-US" dirty="0"/>
              <a:t>정규직 여부임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1E2B16-F79B-4163-9C71-560E4CFF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30E2F-2F29-448A-9B49-2C49645E7AA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0810DD-25DD-4856-904F-E2643405B8EA}"/>
              </a:ext>
            </a:extLst>
          </p:cNvPr>
          <p:cNvSpPr/>
          <p:nvPr/>
        </p:nvSpPr>
        <p:spPr>
          <a:xfrm>
            <a:off x="97153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</a:t>
            </a:r>
            <a:b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최종학력 컬럼을 대학졸업 컬럼으로 변경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학력 변수 대학졸업 여부로만 구분 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ADA23B-3A4F-4749-8834-5CB8590AB906}"/>
              </a:ext>
            </a:extLst>
          </p:cNvPr>
          <p:cNvSpPr/>
          <p:nvPr/>
        </p:nvSpPr>
        <p:spPr>
          <a:xfrm>
            <a:off x="3911826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09608-5648-4B2A-9491-50C9B2CAB6E4}"/>
              </a:ext>
            </a:extLst>
          </p:cNvPr>
          <p:cNvSpPr/>
          <p:nvPr/>
        </p:nvSpPr>
        <p:spPr>
          <a:xfrm>
            <a:off x="6852117" y="2281300"/>
            <a:ext cx="2280132" cy="15262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BF636-0154-45E2-99AF-C9D1A5AA436E}"/>
              </a:ext>
            </a:extLst>
          </p:cNvPr>
          <p:cNvSpPr/>
          <p:nvPr/>
        </p:nvSpPr>
        <p:spPr>
          <a:xfrm>
            <a:off x="956557" y="4409767"/>
            <a:ext cx="8160712" cy="1336440"/>
          </a:xfrm>
          <a:prstGeom prst="rect">
            <a:avLst/>
          </a:prstGeom>
          <a:pattFill prst="lt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CEFE2C6-444C-4E30-AE15-61F478C5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68" y="4753865"/>
            <a:ext cx="6994915" cy="8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2" anchor="ctr" anchorCtr="0" compatLnSpc="1">
            <a:prstTxWarp prst="textNoShape">
              <a:avLst/>
            </a:prstTxWarp>
            <a:noAutofit/>
          </a:bodyPr>
          <a:lstStyle/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연령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경력</a:t>
            </a: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미혼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대졸 여부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정규직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여부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9E3D6-83CC-4E22-B41B-51C29FF0AE8B}"/>
              </a:ext>
            </a:extLst>
          </p:cNvPr>
          <p:cNvSpPr/>
          <p:nvPr/>
        </p:nvSpPr>
        <p:spPr>
          <a:xfrm>
            <a:off x="1110355" y="4265904"/>
            <a:ext cx="1971675" cy="3506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선정 변수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77130D-9046-4B8F-8A17-AADB87959592}"/>
              </a:ext>
            </a:extLst>
          </p:cNvPr>
          <p:cNvGrpSpPr/>
          <p:nvPr/>
        </p:nvGrpSpPr>
        <p:grpSpPr>
          <a:xfrm>
            <a:off x="3355496" y="2851533"/>
            <a:ext cx="452503" cy="385762"/>
            <a:chOff x="3367900" y="2799958"/>
            <a:chExt cx="452503" cy="385762"/>
          </a:xfrm>
        </p:grpSpPr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8DF54505-C2DF-4622-A698-DECBD3D6F147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화살표: 갈매기형 수장 16">
              <a:extLst>
                <a:ext uri="{FF2B5EF4-FFF2-40B4-BE49-F238E27FC236}">
                  <a16:creationId xmlns:a16="http://schemas.microsoft.com/office/drawing/2014/main" id="{86A3F290-850A-4425-9E67-D37DD2B6EFD1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EE0F93-CA28-4CFF-8782-5A2C65872AC8}"/>
              </a:ext>
            </a:extLst>
          </p:cNvPr>
          <p:cNvGrpSpPr/>
          <p:nvPr/>
        </p:nvGrpSpPr>
        <p:grpSpPr>
          <a:xfrm>
            <a:off x="6295785" y="2851533"/>
            <a:ext cx="452503" cy="385762"/>
            <a:chOff x="3367900" y="2799958"/>
            <a:chExt cx="452503" cy="385762"/>
          </a:xfrm>
        </p:grpSpPr>
        <p:sp>
          <p:nvSpPr>
            <p:cNvPr id="20" name="화살표: 갈매기형 수장 19">
              <a:extLst>
                <a:ext uri="{FF2B5EF4-FFF2-40B4-BE49-F238E27FC236}">
                  <a16:creationId xmlns:a16="http://schemas.microsoft.com/office/drawing/2014/main" id="{02AEE78C-7FD9-4A59-A6A3-D86960860C91}"/>
                </a:ext>
              </a:extLst>
            </p:cNvPr>
            <p:cNvSpPr/>
            <p:nvPr/>
          </p:nvSpPr>
          <p:spPr>
            <a:xfrm>
              <a:off x="3367900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184DE919-2AE6-4EF0-80D8-A5FD65D69E1D}"/>
                </a:ext>
              </a:extLst>
            </p:cNvPr>
            <p:cNvSpPr/>
            <p:nvPr/>
          </p:nvSpPr>
          <p:spPr>
            <a:xfrm>
              <a:off x="3544178" y="2799958"/>
              <a:ext cx="276225" cy="385762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C4925D-FAE3-405A-9F2C-015383A3E5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8D262072-A640-4135-9916-1D3E6967A51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9C0CE10D-C021-460D-95D8-1697B6C23E15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D5096FD2-755D-4423-9800-E61AD1778637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1CC229F0-425F-49BE-93CF-A4B3E4FC8A2C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3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CF9CC3-6CBB-4BDE-9B1D-F6AC7915A783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4074A-30D9-45F0-8B45-A8CA09A514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OLS</a:t>
            </a:r>
            <a:r>
              <a:rPr lang="ko-KR" altLang="en-US" dirty="0"/>
              <a:t>분석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값은 이전보다 개선된 </a:t>
            </a:r>
            <a:r>
              <a:rPr lang="en-US" altLang="ko-KR" dirty="0"/>
              <a:t>0.892</a:t>
            </a:r>
            <a:r>
              <a:rPr lang="ko-KR" altLang="en-US" dirty="0"/>
              <a:t>로 나타났고</a:t>
            </a:r>
            <a:r>
              <a:rPr lang="en-US" altLang="ko-KR" dirty="0"/>
              <a:t>, </a:t>
            </a:r>
            <a:r>
              <a:rPr lang="ko-KR" altLang="en-US" dirty="0"/>
              <a:t>모든 변수는 본 모델에서 유의한 것으로 확인됨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4395AA-CCF2-4000-99FD-91BED48C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AEC26E-86FD-4B36-8507-D93AD04B597C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분석 변수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나이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미혼여부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정규직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대학졸업여부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전문대 포함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en-US" altLang="ko-KR" sz="1400" baseline="300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값</a:t>
            </a:r>
            <a:r>
              <a:rPr lang="en-US" altLang="ko-KR" sz="1400" dirty="0">
                <a:solidFill>
                  <a:schemeClr val="tx1"/>
                </a:solidFill>
              </a:rPr>
              <a:t>: 0.892</a:t>
            </a: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변수는 </a:t>
            </a:r>
            <a:r>
              <a:rPr lang="en-US" altLang="ko-KR" sz="1400" dirty="0">
                <a:solidFill>
                  <a:schemeClr val="tx1"/>
                </a:solidFill>
              </a:rPr>
              <a:t>p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07DEAE-6D09-4EA2-B266-7363273A1438}"/>
              </a:ext>
            </a:extLst>
          </p:cNvPr>
          <p:cNvSpPr/>
          <p:nvPr/>
        </p:nvSpPr>
        <p:spPr>
          <a:xfrm>
            <a:off x="5333154" y="2068306"/>
            <a:ext cx="1334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A52491-0B69-4563-A975-0A65C800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" y="2179512"/>
            <a:ext cx="4594301" cy="339627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CBA30-1655-4647-8CE1-14A54E2D1BA7}"/>
              </a:ext>
            </a:extLst>
          </p:cNvPr>
          <p:cNvSpPr/>
          <p:nvPr/>
        </p:nvSpPr>
        <p:spPr>
          <a:xfrm>
            <a:off x="31325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7266A-1FC5-48EE-95CF-4D62D7864F7E}"/>
              </a:ext>
            </a:extLst>
          </p:cNvPr>
          <p:cNvSpPr/>
          <p:nvPr/>
        </p:nvSpPr>
        <p:spPr>
          <a:xfrm>
            <a:off x="464827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4047D5-CC44-43AB-9BA3-7A09E3C54FA0}"/>
              </a:ext>
            </a:extLst>
          </p:cNvPr>
          <p:cNvSpPr/>
          <p:nvPr/>
        </p:nvSpPr>
        <p:spPr>
          <a:xfrm>
            <a:off x="599404" y="3798570"/>
            <a:ext cx="726475" cy="6795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98CE45-F562-4F23-9D39-2CEB848731D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4FE4D0E2-C0D2-42FF-B4B3-CE3B50BAD89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1A72004D-61AC-4716-9565-E6CDB4462566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29C081AC-26A1-4BC8-B5F9-E36CEA21D874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66D72EEF-EF77-4B90-B74F-A9F25C6A69C2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347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EA329A-8174-47FE-90F3-ACAE26DFC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MinMaxScaler</a:t>
            </a:r>
            <a:r>
              <a:rPr lang="ko-KR" altLang="en-US" dirty="0"/>
              <a:t>를 적용하여 다시 분석한 결과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값이 다소 떨어졌지만 개별 변수의 유의확률은 높아짐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DB945F-FC6A-462F-90BC-6599CBC7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A6B543-C3DC-4DE7-9E05-55CB3ADD401D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더미변수는 별도의 스케일링 없이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R2</a:t>
            </a:r>
            <a:r>
              <a:rPr lang="ko-KR" altLang="en-US" sz="1400" dirty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0.876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scaler </a:t>
            </a:r>
            <a:r>
              <a:rPr lang="ko-KR" altLang="en-US" sz="1400" dirty="0">
                <a:solidFill>
                  <a:schemeClr val="tx1"/>
                </a:solidFill>
              </a:rPr>
              <a:t>적용 전보다 떨어짐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각 변수의 유의확률은 모두 </a:t>
            </a:r>
            <a:r>
              <a:rPr lang="en-US" altLang="ko-KR" sz="1400" dirty="0">
                <a:solidFill>
                  <a:schemeClr val="tx1"/>
                </a:solidFill>
              </a:rPr>
              <a:t>0.01 </a:t>
            </a:r>
            <a:r>
              <a:rPr lang="ko-KR" altLang="en-US" sz="1400" dirty="0">
                <a:solidFill>
                  <a:schemeClr val="tx1"/>
                </a:solidFill>
              </a:rPr>
              <a:t>이하로 </a:t>
            </a:r>
            <a:r>
              <a:rPr lang="en-US" altLang="ko-KR" sz="1400" dirty="0">
                <a:solidFill>
                  <a:schemeClr val="tx1"/>
                </a:solidFill>
              </a:rPr>
              <a:t>99% </a:t>
            </a:r>
            <a:r>
              <a:rPr lang="ko-KR" altLang="en-US" sz="1400" dirty="0">
                <a:solidFill>
                  <a:schemeClr val="tx1"/>
                </a:solidFill>
              </a:rPr>
              <a:t>수준에서 유의한 것으로 확인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BA3AD4-28FC-4293-805A-5FA100C784AD}"/>
              </a:ext>
            </a:extLst>
          </p:cNvPr>
          <p:cNvSpPr/>
          <p:nvPr/>
        </p:nvSpPr>
        <p:spPr>
          <a:xfrm>
            <a:off x="5333154" y="2068306"/>
            <a:ext cx="31699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OLS</a:t>
            </a:r>
            <a:r>
              <a:rPr lang="ko-KR" altLang="en-US" sz="1600" b="1" i="1" dirty="0">
                <a:solidFill>
                  <a:srgbClr val="0070C0"/>
                </a:solidFill>
              </a:rPr>
              <a:t>분석 결과 </a:t>
            </a:r>
            <a:r>
              <a:rPr lang="en-US" altLang="ko-KR" sz="1600" b="1" i="1" dirty="0">
                <a:solidFill>
                  <a:srgbClr val="0070C0"/>
                </a:solidFill>
              </a:rPr>
              <a:t>_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MinMaxScaler</a:t>
            </a:r>
            <a:r>
              <a:rPr lang="ko-KR" altLang="en-US" sz="1600" b="1" i="1" dirty="0">
                <a:solidFill>
                  <a:srgbClr val="0070C0"/>
                </a:solidFill>
              </a:rPr>
              <a:t>적용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8A97A6-9B7B-4DD1-8690-2593B432BB67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1FCCD0-7540-4100-AE9E-A24DD487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8" y="2160972"/>
            <a:ext cx="4602334" cy="34148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71C11-A403-45C1-A9B9-F84A8A890EAA}"/>
              </a:ext>
            </a:extLst>
          </p:cNvPr>
          <p:cNvSpPr/>
          <p:nvPr/>
        </p:nvSpPr>
        <p:spPr>
          <a:xfrm>
            <a:off x="3018223" y="3600450"/>
            <a:ext cx="337312" cy="8776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9A41B9-A6C6-497B-B618-8BD2EA0EC580}"/>
              </a:ext>
            </a:extLst>
          </p:cNvPr>
          <p:cNvSpPr/>
          <p:nvPr/>
        </p:nvSpPr>
        <p:spPr>
          <a:xfrm>
            <a:off x="4641923" y="2406859"/>
            <a:ext cx="337312" cy="159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E6160A-0163-4467-8B9A-1F228D2E7D3B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05C3C37-8709-4332-ADE8-97FC377D27D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425588FE-4FEF-43DA-A73C-57207B1247E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68BD1AB-4370-424D-80A3-9018BE1705BF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5FECD440-37BA-47E9-8B60-DF0E677C6AC7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94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52BD49-850A-4504-971F-75E092B2F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분석 결과 </a:t>
            </a:r>
            <a:r>
              <a:rPr lang="en-US" altLang="ko-KR" dirty="0" err="1"/>
              <a:t>RandomForest</a:t>
            </a:r>
            <a:r>
              <a:rPr lang="en-US" altLang="ko-KR" dirty="0"/>
              <a:t> Regressor</a:t>
            </a:r>
            <a:r>
              <a:rPr lang="ko-KR" altLang="en-US" dirty="0"/>
              <a:t>가 가장 좋은 성능을 나타냄</a:t>
            </a:r>
            <a:r>
              <a:rPr lang="en-US" altLang="ko-KR" dirty="0"/>
              <a:t>.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</a:t>
            </a:r>
            <a:r>
              <a:rPr lang="ko-KR" altLang="en-US" dirty="0"/>
              <a:t> 사이 </a:t>
            </a:r>
            <a:r>
              <a:rPr lang="en-US" altLang="ko-KR" dirty="0"/>
              <a:t>53</a:t>
            </a:r>
            <a:r>
              <a:rPr lang="ko-KR" altLang="en-US" dirty="0"/>
              <a:t>만원 정도의 오차가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C522FE1-4F1A-4D00-875E-6BAF66C2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8DB884-C139-4C43-B7FE-00D2C854A430}"/>
              </a:ext>
            </a:extLst>
          </p:cNvPr>
          <p:cNvSpPr/>
          <p:nvPr/>
        </p:nvSpPr>
        <p:spPr>
          <a:xfrm>
            <a:off x="5377188" y="2392089"/>
            <a:ext cx="3449312" cy="3183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가장 성능이 좋은 모델은 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 err="1">
                <a:solidFill>
                  <a:schemeClr val="tx1"/>
                </a:solidFill>
              </a:rPr>
              <a:t>RandomForest</a:t>
            </a:r>
            <a:r>
              <a:rPr lang="en-US" altLang="ko-KR" sz="1400" dirty="0">
                <a:solidFill>
                  <a:schemeClr val="tx1"/>
                </a:solidFill>
              </a:rPr>
              <a:t> Regressor</a:t>
            </a:r>
            <a:r>
              <a:rPr lang="ko-KR" altLang="en-US" sz="1400" dirty="0">
                <a:solidFill>
                  <a:schemeClr val="tx1"/>
                </a:solidFill>
              </a:rPr>
              <a:t>였으며</a:t>
            </a:r>
            <a:r>
              <a:rPr lang="en-US" altLang="ko-KR" sz="1400" dirty="0">
                <a:solidFill>
                  <a:schemeClr val="tx1"/>
                </a:solidFill>
              </a:rPr>
              <a:t>, test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R2</a:t>
            </a:r>
            <a:r>
              <a:rPr lang="ko-KR" altLang="en-US" sz="1400" dirty="0">
                <a:solidFill>
                  <a:schemeClr val="tx1"/>
                </a:solidFill>
              </a:rPr>
              <a:t>값이 </a:t>
            </a:r>
            <a:r>
              <a:rPr lang="en-US" altLang="ko-KR" sz="1400" dirty="0">
                <a:solidFill>
                  <a:schemeClr val="tx1"/>
                </a:solidFill>
              </a:rPr>
              <a:t>0.23, </a:t>
            </a:r>
            <a:r>
              <a:rPr lang="en-US" altLang="ko-KR" sz="1400" dirty="0" err="1">
                <a:solidFill>
                  <a:schemeClr val="tx1"/>
                </a:solidFill>
              </a:rPr>
              <a:t>rmse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53.01</a:t>
            </a:r>
            <a:r>
              <a:rPr lang="ko-KR" altLang="en-US" sz="1400" dirty="0">
                <a:solidFill>
                  <a:schemeClr val="tx1"/>
                </a:solidFill>
              </a:rPr>
              <a:t>로 분석됨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182563" indent="-18256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월급의 단위가 만원인 것을 고려할 때 </a:t>
            </a:r>
            <a:r>
              <a:rPr lang="ko-KR" altLang="en-US" sz="1400" dirty="0" err="1">
                <a:solidFill>
                  <a:srgbClr val="0070C0"/>
                </a:solidFill>
              </a:rPr>
              <a:t>예측값과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실제값</a:t>
            </a:r>
            <a:r>
              <a:rPr lang="ko-KR" altLang="en-US" sz="1400" dirty="0">
                <a:solidFill>
                  <a:srgbClr val="0070C0"/>
                </a:solidFill>
              </a:rPr>
              <a:t> 사이에 </a:t>
            </a:r>
            <a:r>
              <a:rPr lang="en-US" altLang="ko-KR" sz="1400" dirty="0">
                <a:solidFill>
                  <a:srgbClr val="0070C0"/>
                </a:solidFill>
              </a:rPr>
              <a:t>53</a:t>
            </a:r>
            <a:r>
              <a:rPr lang="ko-KR" altLang="en-US" sz="1400" dirty="0">
                <a:solidFill>
                  <a:srgbClr val="0070C0"/>
                </a:solidFill>
              </a:rPr>
              <a:t>만원 정도의 오차가 있을 수 있음</a:t>
            </a:r>
            <a:r>
              <a:rPr lang="ko-KR" altLang="en-US" sz="1400" dirty="0">
                <a:solidFill>
                  <a:schemeClr val="tx1"/>
                </a:solidFill>
              </a:rPr>
              <a:t>을 의미함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CBB4B5-C1F0-46DA-8D08-513D01BAE148}"/>
              </a:ext>
            </a:extLst>
          </p:cNvPr>
          <p:cNvSpPr/>
          <p:nvPr/>
        </p:nvSpPr>
        <p:spPr>
          <a:xfrm>
            <a:off x="5333154" y="206830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Model Fit</a:t>
            </a:r>
            <a:r>
              <a:rPr lang="ko-KR" altLang="en-US" sz="1600" b="1" i="1" dirty="0">
                <a:solidFill>
                  <a:srgbClr val="0070C0"/>
                </a:solidFill>
              </a:rPr>
              <a:t> 결과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C40F9-4F00-4F02-8899-3CFEDEFF3F22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C21075-20DE-4F18-AAC0-9F4B1CF44900}"/>
              </a:ext>
            </a:extLst>
          </p:cNvPr>
          <p:cNvGrpSpPr/>
          <p:nvPr/>
        </p:nvGrpSpPr>
        <p:grpSpPr>
          <a:xfrm>
            <a:off x="574565" y="2681634"/>
            <a:ext cx="4643983" cy="2101059"/>
            <a:chOff x="581990" y="2443509"/>
            <a:chExt cx="4643983" cy="210105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7934479-37D2-4CB4-AC33-D5082B0C4686}"/>
                </a:ext>
              </a:extLst>
            </p:cNvPr>
            <p:cNvGrpSpPr/>
            <p:nvPr/>
          </p:nvGrpSpPr>
          <p:grpSpPr>
            <a:xfrm>
              <a:off x="581990" y="2443509"/>
              <a:ext cx="4643983" cy="2101059"/>
              <a:chOff x="885113" y="2444792"/>
              <a:chExt cx="7011412" cy="317214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5B5721-5CEC-443F-B15B-B2E424A7D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5113" y="2444792"/>
                <a:ext cx="7011412" cy="217331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E274B6-38AE-4E0D-BAF3-0A0577726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585" y="4835030"/>
                <a:ext cx="6908508" cy="781908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AA30E62-1D0D-4A70-82D9-01456413D790}"/>
                </a:ext>
              </a:extLst>
            </p:cNvPr>
            <p:cNvSpPr/>
            <p:nvPr/>
          </p:nvSpPr>
          <p:spPr>
            <a:xfrm>
              <a:off x="36117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6A845B1-89C0-496C-9E42-A9964476E059}"/>
                </a:ext>
              </a:extLst>
            </p:cNvPr>
            <p:cNvSpPr/>
            <p:nvPr/>
          </p:nvSpPr>
          <p:spPr>
            <a:xfrm>
              <a:off x="4829084" y="3186865"/>
              <a:ext cx="337312" cy="174664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6D177E-9D8F-433E-BF18-369500118CB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BF5C859C-EC76-4454-8840-3AFBB07FA73D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8E2D5004-49DE-4F32-9C3C-0F0DFFE52F68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1A95BA5-7599-4086-AE38-56E87642FBD9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784517B9-17A1-40CA-A457-918C77A6F835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12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86B8B-A62B-4ED7-849D-B2BB230DBFC4}"/>
              </a:ext>
            </a:extLst>
          </p:cNvPr>
          <p:cNvSpPr/>
          <p:nvPr/>
        </p:nvSpPr>
        <p:spPr>
          <a:xfrm>
            <a:off x="1026623" y="2375818"/>
            <a:ext cx="3698878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A06E3-3CEC-4430-84E7-298030341EB6}"/>
              </a:ext>
            </a:extLst>
          </p:cNvPr>
          <p:cNvSpPr/>
          <p:nvPr/>
        </p:nvSpPr>
        <p:spPr>
          <a:xfrm>
            <a:off x="5336200" y="2375818"/>
            <a:ext cx="3862661" cy="30793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성능향상 후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성능 향상 전</a:t>
            </a:r>
            <a:r>
              <a:rPr lang="en-US" altLang="ko-KR" dirty="0"/>
              <a:t>, </a:t>
            </a:r>
            <a:r>
              <a:rPr lang="ko-KR" altLang="en-US" dirty="0"/>
              <a:t>후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비교 그래프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56388-1BB9-4401-B5CD-1DAA0502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7" y="2820005"/>
            <a:ext cx="3766466" cy="25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성능 향상 전후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569030-F84C-480C-A73A-E417F82AA89F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BF8CC868-6458-4764-AD91-66EA01FFAB14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561D6C32-4402-4A3F-A9F7-3B9BEDE0F5D4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143744DC-A2F9-4349-830B-03F0C51F0D4A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12E43F34-DBF1-43C6-97E3-070C873D8D3D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pic>
        <p:nvPicPr>
          <p:cNvPr id="7174" name="Picture 6">
            <a:extLst>
              <a:ext uri="{FF2B5EF4-FFF2-40B4-BE49-F238E27FC236}">
                <a16:creationId xmlns:a16="http://schemas.microsoft.com/office/drawing/2014/main" id="{F3721C2F-E6B3-40A9-9B13-1C186B80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52" y="2820005"/>
            <a:ext cx="3733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6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00E0AA8-EF9E-4802-8DDF-0A572672B3AE}"/>
              </a:ext>
            </a:extLst>
          </p:cNvPr>
          <p:cNvSpPr/>
          <p:nvPr/>
        </p:nvSpPr>
        <p:spPr>
          <a:xfrm>
            <a:off x="804671" y="5488555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388830-EF43-40D3-9C7F-549A8D400E0A}"/>
              </a:ext>
            </a:extLst>
          </p:cNvPr>
          <p:cNvSpPr/>
          <p:nvPr/>
        </p:nvSpPr>
        <p:spPr>
          <a:xfrm>
            <a:off x="5377182" y="5484500"/>
            <a:ext cx="3877057" cy="3595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82C27B5-3F9C-438E-A631-DDC7EDB0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실제 월급 예측을 위해 가상의 인물을 선정하여 예측함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62E269-59D2-441A-B300-CBAAD6F5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/>
                </a:solidFill>
              </a:rPr>
              <a:t>2. </a:t>
            </a:r>
            <a:r>
              <a:rPr lang="ko-KR" altLang="en-US" dirty="0">
                <a:solidFill>
                  <a:prstClr val="black"/>
                </a:solidFill>
              </a:rPr>
              <a:t>분석 내용 </a:t>
            </a:r>
            <a:r>
              <a:rPr lang="en-US" altLang="ko-KR" dirty="0">
                <a:solidFill>
                  <a:prstClr val="black"/>
                </a:solidFill>
              </a:rPr>
              <a:t>_ </a:t>
            </a:r>
            <a:r>
              <a:rPr lang="en-US" altLang="ko-KR" sz="1800" dirty="0">
                <a:solidFill>
                  <a:prstClr val="black"/>
                </a:solidFill>
              </a:rPr>
              <a:t>4) </a:t>
            </a:r>
            <a:r>
              <a:rPr lang="ko-KR" altLang="en-US" sz="1800" dirty="0">
                <a:solidFill>
                  <a:prstClr val="black"/>
                </a:solidFill>
              </a:rPr>
              <a:t>예측모델 성능 향상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B13FBD-57BD-456F-AE35-C79D8FF5F70E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89">
            <a:extLst>
              <a:ext uri="{FF2B5EF4-FFF2-40B4-BE49-F238E27FC236}">
                <a16:creationId xmlns:a16="http://schemas.microsoft.com/office/drawing/2014/main" id="{0FB066DA-4DED-4F61-8BCD-8BF5E28C4A2C}"/>
              </a:ext>
            </a:extLst>
          </p:cNvPr>
          <p:cNvSpPr/>
          <p:nvPr/>
        </p:nvSpPr>
        <p:spPr>
          <a:xfrm>
            <a:off x="509588" y="1836084"/>
            <a:ext cx="1758124" cy="232221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100" b="1" dirty="0"/>
              <a:t>실제 값 예측하기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7A35C5-A25E-43F7-9E4D-2892863CA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7742" r="66717" b="33614"/>
          <a:stretch/>
        </p:blipFill>
        <p:spPr>
          <a:xfrm>
            <a:off x="806638" y="2377891"/>
            <a:ext cx="1231712" cy="1330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26C0C6-1D76-4E29-AB7D-B85B0C261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2CA"/>
              </a:clrFrom>
              <a:clrTo>
                <a:srgbClr val="EEE2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3" t="37742" r="3999" b="33614"/>
          <a:stretch/>
        </p:blipFill>
        <p:spPr>
          <a:xfrm>
            <a:off x="5224274" y="2329368"/>
            <a:ext cx="1399352" cy="133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8DDC3D-F006-4C85-AC41-B004D7779A10}"/>
              </a:ext>
            </a:extLst>
          </p:cNvPr>
          <p:cNvSpPr txBox="1"/>
          <p:nvPr/>
        </p:nvSpPr>
        <p:spPr>
          <a:xfrm>
            <a:off x="2267712" y="2377891"/>
            <a:ext cx="241401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21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CA98E8-A69A-461A-8040-6E9F82EE7FD9}"/>
              </a:ext>
            </a:extLst>
          </p:cNvPr>
          <p:cNvSpPr txBox="1"/>
          <p:nvPr/>
        </p:nvSpPr>
        <p:spPr>
          <a:xfrm>
            <a:off x="6712032" y="2377891"/>
            <a:ext cx="2542206" cy="1641816"/>
          </a:xfrm>
          <a:prstGeom prst="roundRect">
            <a:avLst>
              <a:gd name="adj" fmla="val 10009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나이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30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5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결혼여부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기혼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정규직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대졸여부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B9BA0D-6637-4F38-B44F-FEF44C45F038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288675F3-5E7C-40D5-82A3-359A72E2A89C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83E78749-C138-4609-92F8-F7D7279B5CF9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C14E6839-1129-47B5-844B-10669D631D3D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CA197EBB-43F1-48BB-8620-B4F60C69FE7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7D29EC-61E3-48C2-B62B-426AC99CA523}"/>
              </a:ext>
            </a:extLst>
          </p:cNvPr>
          <p:cNvSpPr txBox="1"/>
          <p:nvPr/>
        </p:nvSpPr>
        <p:spPr>
          <a:xfrm>
            <a:off x="772719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228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0D927B-C611-48B9-A64B-D49F73ED9852}"/>
              </a:ext>
            </a:extLst>
          </p:cNvPr>
          <p:cNvSpPr txBox="1"/>
          <p:nvPr/>
        </p:nvSpPr>
        <p:spPr>
          <a:xfrm>
            <a:off x="3154680" y="548855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108</a:t>
            </a:r>
            <a:r>
              <a:rPr lang="ko-KR" altLang="en-US" b="1" dirty="0">
                <a:solidFill>
                  <a:srgbClr val="FFC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B7AB0B-909C-4E24-8155-B13DB634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1" t="8995" r="2070" b="68769"/>
          <a:stretch/>
        </p:blipFill>
        <p:spPr>
          <a:xfrm>
            <a:off x="5377182" y="4207600"/>
            <a:ext cx="3877056" cy="987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AA9601-F4B6-4932-A01A-CF46C65FC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9" t="71108" r="1672" b="6656"/>
          <a:stretch/>
        </p:blipFill>
        <p:spPr>
          <a:xfrm>
            <a:off x="804672" y="4207600"/>
            <a:ext cx="3877056" cy="9875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F0B2C4-C407-4ACF-A9B2-CA4FD01E21E5}"/>
              </a:ext>
            </a:extLst>
          </p:cNvPr>
          <p:cNvSpPr txBox="1"/>
          <p:nvPr/>
        </p:nvSpPr>
        <p:spPr>
          <a:xfrm>
            <a:off x="550468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B5FF6-AC69-4AC2-9FB4-2D0968C5209A}"/>
              </a:ext>
            </a:extLst>
          </p:cNvPr>
          <p:cNvSpPr txBox="1"/>
          <p:nvPr/>
        </p:nvSpPr>
        <p:spPr>
          <a:xfrm>
            <a:off x="932178" y="548450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예측임금</a:t>
            </a:r>
          </a:p>
        </p:txBody>
      </p:sp>
    </p:spTree>
    <p:extLst>
      <p:ext uri="{BB962C8B-B14F-4D97-AF65-F5344CB8AC3E}">
        <p14:creationId xmlns:p14="http://schemas.microsoft.com/office/powerpoint/2010/main" val="136472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  <p:bldP spid="4" grpId="0" animBg="1"/>
      <p:bldP spid="16" grpId="0" animBg="1"/>
      <p:bldP spid="5" grpId="0"/>
      <p:bldP spid="18" grpId="0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B97D9E2-1B36-4CEB-B44C-3F56B5018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본 분석은 다음의 한계점을 가짐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3BF863-4694-458C-B321-10CC39AD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CBB13-6A5B-457A-808B-DD619F8BF4D0}"/>
              </a:ext>
            </a:extLst>
          </p:cNvPr>
          <p:cNvSpPr/>
          <p:nvPr/>
        </p:nvSpPr>
        <p:spPr>
          <a:xfrm>
            <a:off x="415925" y="1728787"/>
            <a:ext cx="9145588" cy="3208545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패널데이터 활용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패널데이터를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모집단을 대표하는 데이터로 보기는 어려움</a:t>
            </a:r>
            <a:br>
              <a:rPr lang="en-US" altLang="ko-KR" sz="1600" i="1" u="sng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일반가구 중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도서지역 제외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제주도 포함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추출된 가구에 거주하는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 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9,997</a:t>
            </a:r>
            <a:r>
              <a: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명이 </a:t>
            </a:r>
            <a:r>
              <a:rPr lang="ko-KR" altLang="en-US" sz="12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원표본임</a:t>
            </a:r>
            <a:r>
              <a: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초기부터 급여 예측을 목적으로 수집된 데이터가 아니기 때문에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선정에 제한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있었음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설문을 통해 수집된 데이터로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 단계에서 오염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있음 </a:t>
            </a:r>
            <a:b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급여 질문에서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단위 응답이 많음을 확인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b="1" i="1" u="sng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결측치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발생률이 높음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만여 건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데이터 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천건 이하</a:t>
            </a:r>
            <a: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285750" indent="-200025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경력 변수 산정에서 </a:t>
            </a:r>
            <a:r>
              <a:rPr lang="ko-KR" altLang="en-US" sz="1600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 인력의 경력 공백이 제대로 반영되지 못 함</a:t>
            </a: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6CD0D16F-A829-4EE7-BB88-BBF53B9891C8}"/>
              </a:ext>
            </a:extLst>
          </p:cNvPr>
          <p:cNvSpPr/>
          <p:nvPr/>
        </p:nvSpPr>
        <p:spPr>
          <a:xfrm>
            <a:off x="600075" y="1557338"/>
            <a:ext cx="1962150" cy="363331"/>
          </a:xfrm>
          <a:prstGeom prst="parallelogram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4209860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504F51-BE8E-4273-B918-1E35C3AC716A}"/>
              </a:ext>
            </a:extLst>
          </p:cNvPr>
          <p:cNvSpPr/>
          <p:nvPr/>
        </p:nvSpPr>
        <p:spPr>
          <a:xfrm>
            <a:off x="1" y="2709829"/>
            <a:ext cx="9906000" cy="3586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17917-9095-4049-B42D-AC783FAA1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분석 과정에서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9AB5D8-1354-4087-A7A1-8736E92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C06FD-4547-49CD-838B-12DED0139EA6}"/>
              </a:ext>
            </a:extLst>
          </p:cNvPr>
          <p:cNvSpPr txBox="1"/>
          <p:nvPr/>
        </p:nvSpPr>
        <p:spPr>
          <a:xfrm>
            <a:off x="669925" y="2757827"/>
            <a:ext cx="8578850" cy="33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목적으로 수집된 데이터를 내 연구의 목적에 맞게 활용하는 일은 쉽지 않다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돌리는 일은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 전처리의 연속이다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변수에서 새로운 변수를 도출하는 일은 매우 조심스러워야 하는 일이다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 처리는 신중해야 한다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우리는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350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만원 이상 월급여를 받는 사람을 이상한 사람으로 취급했다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성능은 좋아졌지만 </a:t>
            </a:r>
            <a:r>
              <a:rPr lang="ko-KR" altLang="en-US" b="1" i="1" u="sng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우리와 같은 고급인력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임금 예측은 어려워졌다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작업파일은 분명히 잘 관리되어야 한다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4D4B0B-3A75-4E72-82F3-34E295B0E931}"/>
              </a:ext>
            </a:extLst>
          </p:cNvPr>
          <p:cNvGrpSpPr/>
          <p:nvPr/>
        </p:nvGrpSpPr>
        <p:grpSpPr>
          <a:xfrm>
            <a:off x="415926" y="1557338"/>
            <a:ext cx="2279650" cy="1002265"/>
            <a:chOff x="1019175" y="1437345"/>
            <a:chExt cx="3057528" cy="13442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8E62735-97F4-4FDA-8277-3685E0E84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67" t="36529" r="47188" b="26370"/>
            <a:stretch/>
          </p:blipFill>
          <p:spPr>
            <a:xfrm>
              <a:off x="1019175" y="1437346"/>
              <a:ext cx="1383867" cy="134426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D7A8A3-E2C8-42D8-83C6-D8585E28A6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556" t="11445" r="2775" b="40560"/>
            <a:stretch/>
          </p:blipFill>
          <p:spPr>
            <a:xfrm rot="16200000">
              <a:off x="2662794" y="1367702"/>
              <a:ext cx="1344265" cy="148355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A2B45-998E-4DE3-A2E3-C0820E4F0D11}"/>
              </a:ext>
            </a:extLst>
          </p:cNvPr>
          <p:cNvGrpSpPr/>
          <p:nvPr/>
        </p:nvGrpSpPr>
        <p:grpSpPr>
          <a:xfrm>
            <a:off x="2791652" y="2159493"/>
            <a:ext cx="4913807" cy="400110"/>
            <a:chOff x="3102939" y="2306132"/>
            <a:chExt cx="4913807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654093E-6FFD-4A9B-808C-A7BE5BB72201}"/>
                </a:ext>
              </a:extLst>
            </p:cNvPr>
            <p:cNvSpPr/>
            <p:nvPr/>
          </p:nvSpPr>
          <p:spPr>
            <a:xfrm>
              <a:off x="3219450" y="2504356"/>
              <a:ext cx="3057525" cy="15388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536999-2147-4904-9372-22350806C595}"/>
                </a:ext>
              </a:extLst>
            </p:cNvPr>
            <p:cNvSpPr txBox="1"/>
            <p:nvPr/>
          </p:nvSpPr>
          <p:spPr>
            <a:xfrm>
              <a:off x="3102939" y="2306132"/>
              <a:ext cx="4913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000" b="1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깜식이</a:t>
              </a:r>
              <a:r>
                <a:rPr lang="ko-KR" altLang="en-US" sz="20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누나와 별이 언니의 소감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12B0AE-FF0B-4F07-A9A4-DF88B45ED049}"/>
              </a:ext>
            </a:extLst>
          </p:cNvPr>
          <p:cNvSpPr/>
          <p:nvPr/>
        </p:nvSpPr>
        <p:spPr>
          <a:xfrm>
            <a:off x="-2036445" y="1828801"/>
            <a:ext cx="1844040" cy="4467350"/>
          </a:xfrm>
          <a:prstGeom prst="rect">
            <a:avLst/>
          </a:prstGeom>
          <a:solidFill>
            <a:srgbClr val="FDD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진경 이거 멍멍이들 얼굴은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빼도돼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제목도 지워도 돼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ㅋㅋㅋㅋㅋ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그냥 뭔가 그래도 우리 소감을 넣고 싶어서 멍멍이 얼굴을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빌렸어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깜식이가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이름이 너무 강렬해서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기억나서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깜식이만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썼어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ㅎㅎ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밑에 더 적을 소감은 아래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엔터치고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바로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적음돼</a:t>
            </a: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없으면 </a:t>
            </a:r>
            <a:r>
              <a:rPr lang="ko-KR" altLang="en-US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걍ㄱㄱ</a:t>
            </a:r>
            <a:endParaRPr lang="ko-KR" altLang="en-US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7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12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1E137A-F6C8-4C35-BA32-8E333B02C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남성 근로자의 임금 대비 여성근로자의 임금 수준은 </a:t>
            </a:r>
            <a:r>
              <a:rPr lang="en-US" altLang="ko-KR" dirty="0"/>
              <a:t>'16</a:t>
            </a:r>
            <a:r>
              <a:rPr lang="ko-KR" altLang="en-US" dirty="0"/>
              <a:t>년 </a:t>
            </a:r>
            <a:r>
              <a:rPr lang="en-US" altLang="ko-KR" dirty="0"/>
              <a:t>64.0%</a:t>
            </a:r>
            <a:r>
              <a:rPr lang="ko-KR" altLang="en-US" dirty="0"/>
              <a:t>에서 </a:t>
            </a:r>
            <a:r>
              <a:rPr lang="en-US" altLang="ko-KR" dirty="0"/>
              <a:t>'17</a:t>
            </a:r>
            <a:r>
              <a:rPr lang="ko-KR" altLang="en-US" dirty="0"/>
              <a:t>년 </a:t>
            </a:r>
            <a:r>
              <a:rPr lang="en-US" altLang="ko-KR" dirty="0"/>
              <a:t>64.7%</a:t>
            </a:r>
            <a:r>
              <a:rPr lang="ko-KR" altLang="en-US" dirty="0"/>
              <a:t>로 </a:t>
            </a:r>
            <a:r>
              <a:rPr lang="en-US" altLang="ko-KR" dirty="0"/>
              <a:t>0.7%p </a:t>
            </a:r>
            <a:r>
              <a:rPr lang="ko-KR" altLang="en-US" dirty="0"/>
              <a:t>증가하였지만</a:t>
            </a:r>
            <a:r>
              <a:rPr lang="en-US" altLang="ko-KR" dirty="0"/>
              <a:t>, OECD </a:t>
            </a:r>
            <a:r>
              <a:rPr lang="ko-KR" altLang="en-US" dirty="0"/>
              <a:t>주요회원국 중 남녀임금격차가 가장 크며</a:t>
            </a:r>
            <a:r>
              <a:rPr lang="en-US" altLang="ko-KR" dirty="0"/>
              <a:t>, </a:t>
            </a:r>
            <a:r>
              <a:rPr lang="ko-KR" altLang="en-US" dirty="0"/>
              <a:t>우리나라 여성은 남성보다 </a:t>
            </a:r>
            <a:r>
              <a:rPr lang="en-US" altLang="ko-KR" dirty="0"/>
              <a:t>37% </a:t>
            </a:r>
            <a:r>
              <a:rPr lang="ko-KR" altLang="en-US" dirty="0"/>
              <a:t>정도 임금을 덜 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9A8651F-0214-4669-A3D2-991E3DDF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배경 </a:t>
            </a:r>
          </a:p>
        </p:txBody>
      </p:sp>
      <p:pic>
        <p:nvPicPr>
          <p:cNvPr id="1026" name="Picture 2" descr="차트이미지">
            <a:extLst>
              <a:ext uri="{FF2B5EF4-FFF2-40B4-BE49-F238E27FC236}">
                <a16:creationId xmlns:a16="http://schemas.microsoft.com/office/drawing/2014/main" id="{6CED2555-E990-4BA1-9B52-2BC4D58CC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0"/>
          <a:stretch/>
        </p:blipFill>
        <p:spPr bwMode="auto">
          <a:xfrm>
            <a:off x="1550987" y="1556419"/>
            <a:ext cx="6804025" cy="33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8EB5BA0-4A4B-4EC5-B817-970E2E41B041}"/>
              </a:ext>
            </a:extLst>
          </p:cNvPr>
          <p:cNvSpPr/>
          <p:nvPr/>
        </p:nvSpPr>
        <p:spPr>
          <a:xfrm>
            <a:off x="415925" y="603172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출처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고용노동부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고용형태별근로실태조사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(1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인 이상 기준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2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9FF415-E53C-4239-B74F-2517C5C64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43956"/>
              </p:ext>
            </p:extLst>
          </p:nvPr>
        </p:nvGraphicFramePr>
        <p:xfrm>
          <a:off x="587057" y="5121953"/>
          <a:ext cx="8731885" cy="685800"/>
        </p:xfrm>
        <a:graphic>
          <a:graphicData uri="http://schemas.openxmlformats.org/drawingml/2006/table">
            <a:tbl>
              <a:tblPr/>
              <a:tblGrid>
                <a:gridCol w="754607">
                  <a:extLst>
                    <a:ext uri="{9D8B030D-6E8A-4147-A177-3AD203B41FA5}">
                      <a16:colId xmlns:a16="http://schemas.microsoft.com/office/drawing/2014/main" val="1909860894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185678486"/>
                    </a:ext>
                  </a:extLst>
                </a:gridCol>
                <a:gridCol w="800808">
                  <a:extLst>
                    <a:ext uri="{9D8B030D-6E8A-4147-A177-3AD203B41FA5}">
                      <a16:colId xmlns:a16="http://schemas.microsoft.com/office/drawing/2014/main" val="2404009309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705753466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00766272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2827314075"/>
                    </a:ext>
                  </a:extLst>
                </a:gridCol>
                <a:gridCol w="785407">
                  <a:extLst>
                    <a:ext uri="{9D8B030D-6E8A-4147-A177-3AD203B41FA5}">
                      <a16:colId xmlns:a16="http://schemas.microsoft.com/office/drawing/2014/main" val="2985886807"/>
                    </a:ext>
                  </a:extLst>
                </a:gridCol>
                <a:gridCol w="693007">
                  <a:extLst>
                    <a:ext uri="{9D8B030D-6E8A-4147-A177-3AD203B41FA5}">
                      <a16:colId xmlns:a16="http://schemas.microsoft.com/office/drawing/2014/main" val="4010954760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1280775874"/>
                    </a:ext>
                  </a:extLst>
                </a:gridCol>
                <a:gridCol w="723807">
                  <a:extLst>
                    <a:ext uri="{9D8B030D-6E8A-4147-A177-3AD203B41FA5}">
                      <a16:colId xmlns:a16="http://schemas.microsoft.com/office/drawing/2014/main" val="2487709916"/>
                    </a:ext>
                  </a:extLst>
                </a:gridCol>
                <a:gridCol w="708407">
                  <a:extLst>
                    <a:ext uri="{9D8B030D-6E8A-4147-A177-3AD203B41FA5}">
                      <a16:colId xmlns:a16="http://schemas.microsoft.com/office/drawing/2014/main" val="3646367664"/>
                    </a:ext>
                  </a:extLst>
                </a:gridCol>
                <a:gridCol w="739207">
                  <a:extLst>
                    <a:ext uri="{9D8B030D-6E8A-4147-A177-3AD203B41FA5}">
                      <a16:colId xmlns:a16="http://schemas.microsoft.com/office/drawing/2014/main" val="2782676276"/>
                    </a:ext>
                  </a:extLst>
                </a:gridCol>
              </a:tblGrid>
              <a:tr h="36431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연도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OECD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>
                          <a:effectLst/>
                          <a:latin typeface="+mn-ea"/>
                          <a:ea typeface="+mn-ea"/>
                        </a:rPr>
                        <a:t>캐나다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덴마크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핀란드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프랑스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한국</a:t>
                      </a:r>
                      <a:endParaRPr lang="ko-KR" altLang="en-US" sz="110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83245"/>
                  </a:ext>
                </a:extLst>
              </a:tr>
              <a:tr h="159566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14.5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13.0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>
                          <a:effectLst/>
                          <a:latin typeface="+mn-ea"/>
                          <a:ea typeface="+mn-ea"/>
                        </a:rPr>
                        <a:t>18.6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9.9</a:t>
                      </a:r>
                      <a:endParaRPr lang="ko-KR" altLang="en-US" sz="1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37.2</a:t>
                      </a: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06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6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2E4BBCA-7A5B-4C82-BCC8-52254F3C7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결혼여부</a:t>
            </a:r>
            <a:r>
              <a:rPr lang="en-US" altLang="ko-KR" dirty="0"/>
              <a:t>, </a:t>
            </a:r>
            <a:r>
              <a:rPr lang="ko-KR" altLang="en-US" dirty="0"/>
              <a:t>고등학교 종류</a:t>
            </a:r>
            <a:r>
              <a:rPr lang="en-US" altLang="ko-KR" dirty="0"/>
              <a:t>, </a:t>
            </a:r>
            <a:r>
              <a:rPr lang="ko-KR" altLang="en-US" dirty="0"/>
              <a:t>대학 전공</a:t>
            </a:r>
            <a:r>
              <a:rPr lang="en-US" altLang="ko-KR" dirty="0"/>
              <a:t>, </a:t>
            </a:r>
            <a:r>
              <a:rPr lang="ko-KR" altLang="en-US" dirty="0"/>
              <a:t>대학 소재지 등 다양한 </a:t>
            </a:r>
            <a:r>
              <a:rPr lang="en-US" altLang="ko-KR" dirty="0"/>
              <a:t>feature</a:t>
            </a:r>
            <a:r>
              <a:rPr lang="ko-KR" altLang="en-US" dirty="0"/>
              <a:t>로 여성인력의 임금을 예측해보고자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4D7D3D-1483-4967-8CCC-FD78BCB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목적 및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516A-12A6-4144-991E-650CFC741388}"/>
              </a:ext>
            </a:extLst>
          </p:cNvPr>
          <p:cNvSpPr/>
          <p:nvPr/>
        </p:nvSpPr>
        <p:spPr>
          <a:xfrm>
            <a:off x="510925" y="2762680"/>
            <a:ext cx="4289676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B4D9C-CF70-4752-9621-1418BDF5BA10}"/>
              </a:ext>
            </a:extLst>
          </p:cNvPr>
          <p:cNvSpPr txBox="1"/>
          <p:nvPr/>
        </p:nvSpPr>
        <p:spPr>
          <a:xfrm>
            <a:off x="441325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7F5525-2AD3-43E0-A95D-811715D9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65" y="4249290"/>
            <a:ext cx="3629151" cy="1868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593F6-E4E5-4364-8BD9-3D48E5B78607}"/>
              </a:ext>
            </a:extLst>
          </p:cNvPr>
          <p:cNvSpPr txBox="1"/>
          <p:nvPr/>
        </p:nvSpPr>
        <p:spPr>
          <a:xfrm>
            <a:off x="619669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여성가족 패널조사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2006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년부터 여성 패널에 대한 종단자료 구축을 위해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년에 한 번 주기적으로 진행되는 조사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34EE87-43E4-462D-BFCF-54BF3B6C5973}"/>
              </a:ext>
            </a:extLst>
          </p:cNvPr>
          <p:cNvSpPr/>
          <p:nvPr/>
        </p:nvSpPr>
        <p:spPr>
          <a:xfrm>
            <a:off x="5105401" y="2762680"/>
            <a:ext cx="4456112" cy="35460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CF5ED-2067-41E8-BA57-F6BBBDAA5534}"/>
              </a:ext>
            </a:extLst>
          </p:cNvPr>
          <p:cNvSpPr txBox="1"/>
          <p:nvPr/>
        </p:nvSpPr>
        <p:spPr>
          <a:xfrm>
            <a:off x="4988719" y="2893359"/>
            <a:ext cx="1434396" cy="338554"/>
          </a:xfrm>
          <a:prstGeom prst="rect">
            <a:avLst/>
          </a:prstGeom>
          <a:solidFill>
            <a:srgbClr val="092D6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데이터 구성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9EE0D9D-0D5C-4F64-AC30-3ECA4AF89B00}"/>
              </a:ext>
            </a:extLst>
          </p:cNvPr>
          <p:cNvSpPr/>
          <p:nvPr/>
        </p:nvSpPr>
        <p:spPr>
          <a:xfrm>
            <a:off x="2337955" y="1560598"/>
            <a:ext cx="5230091" cy="827204"/>
          </a:xfrm>
          <a:prstGeom prst="bracketPair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조사된 데이터를 활용하여</a:t>
            </a:r>
            <a:endParaRPr lang="en-US" altLang="ko-KR" sz="2000" dirty="0"/>
          </a:p>
          <a:p>
            <a:pPr algn="ctr"/>
            <a:r>
              <a:rPr lang="ko-KR" altLang="en-US" sz="2800" b="1" dirty="0"/>
              <a:t>여성인력의 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</a:rPr>
              <a:t>임금 예측</a:t>
            </a:r>
            <a:r>
              <a:rPr lang="ko-KR" altLang="en-US" sz="2800" b="1" dirty="0"/>
              <a:t>해보기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D99FDA-44C8-4196-80AF-F0E96176BBF1}"/>
              </a:ext>
            </a:extLst>
          </p:cNvPr>
          <p:cNvGrpSpPr/>
          <p:nvPr/>
        </p:nvGrpSpPr>
        <p:grpSpPr>
          <a:xfrm>
            <a:off x="5224737" y="4405593"/>
            <a:ext cx="4172796" cy="1903133"/>
            <a:chOff x="5275100" y="4405593"/>
            <a:chExt cx="4172796" cy="19031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D281E70-2920-4232-9AA4-D36B02B6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5100" y="4405593"/>
              <a:ext cx="1206955" cy="1712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FC1314-7E14-4588-8C87-6FD980A6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806" y="4480448"/>
              <a:ext cx="1346458" cy="18282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A545D0-B686-43B6-B540-464916DA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8130" y="4422010"/>
              <a:ext cx="1129766" cy="174727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2B8F06-F4A9-426D-9673-C4B3366167B7}"/>
              </a:ext>
            </a:extLst>
          </p:cNvPr>
          <p:cNvSpPr txBox="1"/>
          <p:nvPr/>
        </p:nvSpPr>
        <p:spPr>
          <a:xfrm>
            <a:off x="5224737" y="3265756"/>
            <a:ext cx="4072186" cy="9079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8080"/>
                </a:highligh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조사 대상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8080"/>
              </a:highligh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9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전국 일반 가구 중 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이상 만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 이하의 여성가구원이 있는 가구를 대상으로 추출된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9,068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가구</a:t>
            </a:r>
          </a:p>
        </p:txBody>
      </p:sp>
    </p:spTree>
    <p:extLst>
      <p:ext uri="{BB962C8B-B14F-4D97-AF65-F5344CB8AC3E}">
        <p14:creationId xmlns:p14="http://schemas.microsoft.com/office/powerpoint/2010/main" val="35688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FFA5B7-4E6B-4642-9F21-7BFC37BE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AA24676-44F9-4D51-96FA-5099AAA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활용 데이터 구성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AFF14-3A01-45ED-9956-982B3896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4" y="833376"/>
            <a:ext cx="6765932" cy="16679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1F6550-71BF-441A-807B-F5E9420E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4" y="2406659"/>
            <a:ext cx="6765932" cy="2158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31AA3-AAC4-4ECD-B56D-16926FCE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34" y="4292355"/>
            <a:ext cx="6765932" cy="18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프로젝트 세부내용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7022E-05E5-42E6-85FE-1FE82B6A2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4377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분석 프로세스</a:t>
            </a:r>
            <a:endParaRPr lang="en-US" altLang="ko-KR" dirty="0"/>
          </a:p>
          <a:p>
            <a:r>
              <a:rPr lang="ko-KR" altLang="en-US" dirty="0"/>
              <a:t>분석 내용</a:t>
            </a:r>
            <a:br>
              <a:rPr lang="en-US" altLang="ko-KR" dirty="0"/>
            </a:br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데이터 탐색</a:t>
            </a:r>
            <a:br>
              <a:rPr lang="en-US" altLang="ko-KR" dirty="0"/>
            </a:br>
            <a:r>
              <a:rPr lang="en-US" altLang="ko-KR" dirty="0"/>
              <a:t>3) </a:t>
            </a:r>
            <a:r>
              <a:rPr lang="ko-KR" altLang="en-US" dirty="0"/>
              <a:t>모델 </a:t>
            </a:r>
            <a:r>
              <a:rPr lang="en-US" altLang="ko-KR" dirty="0"/>
              <a:t>fit </a:t>
            </a:r>
            <a:r>
              <a:rPr lang="ko-KR" altLang="en-US" dirty="0"/>
              <a:t>및 성능확인</a:t>
            </a:r>
            <a:br>
              <a:rPr lang="en-US" altLang="ko-KR" dirty="0"/>
            </a:br>
            <a:r>
              <a:rPr lang="en-US" altLang="ko-KR" dirty="0"/>
              <a:t>4) </a:t>
            </a:r>
            <a:r>
              <a:rPr lang="ko-KR" altLang="en-US" dirty="0"/>
              <a:t>예측모델 성능 향상</a:t>
            </a:r>
          </a:p>
        </p:txBody>
      </p:sp>
    </p:spTree>
    <p:extLst>
      <p:ext uri="{BB962C8B-B14F-4D97-AF65-F5344CB8AC3E}">
        <p14:creationId xmlns:p14="http://schemas.microsoft.com/office/powerpoint/2010/main" val="20730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138D9E-2B92-4CF4-9788-7ED43D2750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다음 프로세스에 따라 분석을 진행함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FB87D4-815C-4B95-8A2A-877BA6BF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분석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D01C41-4425-4D1F-BF76-B63E864F50E5}"/>
              </a:ext>
            </a:extLst>
          </p:cNvPr>
          <p:cNvSpPr/>
          <p:nvPr/>
        </p:nvSpPr>
        <p:spPr>
          <a:xfrm>
            <a:off x="415924" y="1557338"/>
            <a:ext cx="9145589" cy="47513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56C24-6733-47FD-9E1A-A422632A5C33}"/>
              </a:ext>
            </a:extLst>
          </p:cNvPr>
          <p:cNvSpPr/>
          <p:nvPr/>
        </p:nvSpPr>
        <p:spPr>
          <a:xfrm>
            <a:off x="5091681" y="2077278"/>
            <a:ext cx="2106815" cy="3660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모델</a:t>
            </a:r>
            <a:br>
              <a:rPr lang="en-US" altLang="ko-KR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OLS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(Ordinary Least Squares)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LinearRegression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DecisionTreeRegressor</a:t>
            </a:r>
            <a:endParaRPr lang="en-US" altLang="ko-KR" sz="14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RandomForest</a:t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GradientBoosting</a:t>
            </a:r>
            <a:b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Regressor</a:t>
            </a:r>
          </a:p>
          <a:p>
            <a:pPr marL="179388" indent="-1793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XGBRegressor</a:t>
            </a:r>
            <a:endParaRPr lang="ko-KR" altLang="en-US" sz="16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FEB7C2-91BB-488D-908D-A0D9A0F99753}"/>
              </a:ext>
            </a:extLst>
          </p:cNvPr>
          <p:cNvGrpSpPr/>
          <p:nvPr/>
        </p:nvGrpSpPr>
        <p:grpSpPr>
          <a:xfrm>
            <a:off x="606286" y="2077278"/>
            <a:ext cx="1870207" cy="3660936"/>
            <a:chOff x="606286" y="2077278"/>
            <a:chExt cx="2517240" cy="36609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E8BA3AE-A924-4537-B6D2-A7C55C831C81}"/>
                </a:ext>
              </a:extLst>
            </p:cNvPr>
            <p:cNvSpPr/>
            <p:nvPr/>
          </p:nvSpPr>
          <p:spPr>
            <a:xfrm>
              <a:off x="606286" y="2077278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결측치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확인 및 제거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&amp; 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대체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283B2A-9F11-4AA3-8FEE-55092D820489}"/>
                </a:ext>
              </a:extLst>
            </p:cNvPr>
            <p:cNvSpPr/>
            <p:nvPr/>
          </p:nvSpPr>
          <p:spPr>
            <a:xfrm>
              <a:off x="606286" y="3034769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노후 데이터 제거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9E1E923-35BD-4E02-A769-DB7FFA44CDD1}"/>
                </a:ext>
              </a:extLst>
            </p:cNvPr>
            <p:cNvSpPr/>
            <p:nvPr/>
          </p:nvSpPr>
          <p:spPr>
            <a:xfrm>
              <a:off x="606286" y="3988331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경력 데이터 삽입 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컬럼생성</a:t>
              </a:r>
              <a:r>
                <a:rPr lang="en-US" altLang="ko-KR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endParaRPr lang="ko-KR" altLang="en-US" sz="1600" b="1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CDF598D-4EF5-4AE0-A31E-D02B11013722}"/>
                </a:ext>
              </a:extLst>
            </p:cNvPr>
            <p:cNvSpPr/>
            <p:nvPr/>
          </p:nvSpPr>
          <p:spPr>
            <a:xfrm>
              <a:off x="606286" y="4945822"/>
              <a:ext cx="2517240" cy="792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범주형 데이터 변환</a:t>
              </a:r>
            </a:p>
          </p:txBody>
        </p:sp>
      </p:grpSp>
      <p:sp>
        <p:nvSpPr>
          <p:cNvPr id="35" name="Line 8">
            <a:extLst>
              <a:ext uri="{FF2B5EF4-FFF2-40B4-BE49-F238E27FC236}">
                <a16:creationId xmlns:a16="http://schemas.microsoft.com/office/drawing/2014/main" id="{5DBBA8F9-B9E5-4B3A-B1EA-EB8DDBD8B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190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970FB446-5FE3-41E7-B430-305B9D5DB2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2559" y="1985972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3FF049-0DF2-4C11-893A-B8D07A6CB80D}"/>
              </a:ext>
            </a:extLst>
          </p:cNvPr>
          <p:cNvGrpSpPr/>
          <p:nvPr/>
        </p:nvGrpSpPr>
        <p:grpSpPr>
          <a:xfrm>
            <a:off x="415924" y="1369445"/>
            <a:ext cx="9145590" cy="385762"/>
            <a:chOff x="415923" y="1388495"/>
            <a:chExt cx="12357900" cy="385762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8611FD07-9AC3-4B1B-A441-F0744F664C41}"/>
                </a:ext>
              </a:extLst>
            </p:cNvPr>
            <p:cNvSpPr/>
            <p:nvPr/>
          </p:nvSpPr>
          <p:spPr>
            <a:xfrm>
              <a:off x="415923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전처리</a:t>
              </a:r>
              <a:endParaRPr lang="ko-KR" altLang="en-US" sz="16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10257C1C-9455-4573-AAC6-658F7D061F9D}"/>
                </a:ext>
              </a:extLst>
            </p:cNvPr>
            <p:cNvSpPr/>
            <p:nvPr/>
          </p:nvSpPr>
          <p:spPr>
            <a:xfrm>
              <a:off x="350264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탐색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3B9D875E-885F-491D-A281-3915BDE975A2}"/>
                </a:ext>
              </a:extLst>
            </p:cNvPr>
            <p:cNvSpPr/>
            <p:nvPr/>
          </p:nvSpPr>
          <p:spPr>
            <a:xfrm>
              <a:off x="6589375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모델 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Fit &amp;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성능확인</a:t>
              </a:r>
            </a:p>
          </p:txBody>
        </p:sp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E34C3544-6A94-419C-BDE1-0875ABC73BC4}"/>
                </a:ext>
              </a:extLst>
            </p:cNvPr>
            <p:cNvSpPr/>
            <p:nvPr/>
          </p:nvSpPr>
          <p:spPr>
            <a:xfrm>
              <a:off x="9676099" y="1388495"/>
              <a:ext cx="3097724" cy="385762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en-US" altLang="ko-KR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r>
                <a:rPr lang="ko-KR" altLang="en-US" sz="16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예측모델 성능 향상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E223516-E127-4607-80AE-80E4891D547A}"/>
              </a:ext>
            </a:extLst>
          </p:cNvPr>
          <p:cNvSpPr/>
          <p:nvPr/>
        </p:nvSpPr>
        <p:spPr>
          <a:xfrm>
            <a:off x="2741080" y="2077278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응답자</a:t>
            </a:r>
            <a:r>
              <a:rPr lang="en-US" altLang="ko-KR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특성 분석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인구통계학적 특성 및 응답의 분포 확인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642FC9E2-B12D-47C2-88DD-B03942166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1917408"/>
            <a:ext cx="0" cy="3895705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  <a:round/>
            <a:headEnd/>
            <a:tailEnd/>
          </a:ln>
        </p:spPr>
        <p:txBody>
          <a:bodyPr wrap="none" lIns="105958" tIns="52979" rIns="105958" bIns="52979" anchor="ctr"/>
          <a:lstStyle/>
          <a:p>
            <a:pPr marL="0" marR="0" lvl="0" indent="0" algn="l" defTabSz="1109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7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18034D-8DBC-48DE-AED3-6EAB16174789}"/>
              </a:ext>
            </a:extLst>
          </p:cNvPr>
          <p:cNvSpPr/>
          <p:nvPr/>
        </p:nvSpPr>
        <p:spPr>
          <a:xfrm>
            <a:off x="2741080" y="3988331"/>
            <a:ext cx="2106815" cy="1749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변수간 관계 확인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임금과 관련된 다양한 변수와의 관계 확인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2BE431-BDF9-4D04-9B91-020C03CFBE27}"/>
              </a:ext>
            </a:extLst>
          </p:cNvPr>
          <p:cNvSpPr/>
          <p:nvPr/>
        </p:nvSpPr>
        <p:spPr>
          <a:xfrm>
            <a:off x="7398859" y="2077277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변경 및 조정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성능 향상을 위해 독립변수 조합 변경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468C1B8-6E44-4E2B-A156-3B38429E12E4}"/>
              </a:ext>
            </a:extLst>
          </p:cNvPr>
          <p:cNvSpPr/>
          <p:nvPr/>
        </p:nvSpPr>
        <p:spPr>
          <a:xfrm>
            <a:off x="7398859" y="3988330"/>
            <a:ext cx="2046354" cy="1749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모델 도출</a:t>
            </a:r>
            <a:endParaRPr lang="en-US" altLang="ko-KR" sz="16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GridsearchCV</a:t>
            </a:r>
            <a:r>
              <a: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최적모델 도출</a:t>
            </a:r>
            <a:endParaRPr lang="en-US" altLang="ko-KR" sz="16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C385BA0-9993-4B49-AC31-568A7FBE6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3A155-E124-4665-8376-14330C568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24325" y="3721736"/>
            <a:ext cx="5372100" cy="235902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확인 및 제거 </a:t>
            </a:r>
            <a:r>
              <a:rPr lang="en-US" altLang="ko-KR" dirty="0"/>
              <a:t>&amp; </a:t>
            </a:r>
            <a:r>
              <a:rPr lang="ko-KR" altLang="en-US" dirty="0"/>
              <a:t>대체</a:t>
            </a:r>
            <a:endParaRPr lang="en-US" altLang="ko-KR" dirty="0"/>
          </a:p>
          <a:p>
            <a:r>
              <a:rPr lang="ko-KR" altLang="en-US" dirty="0"/>
              <a:t>노후데이터 제거</a:t>
            </a:r>
            <a:endParaRPr lang="en-US" altLang="ko-KR" dirty="0"/>
          </a:p>
          <a:p>
            <a:r>
              <a:rPr lang="ko-KR" altLang="en-US" dirty="0"/>
              <a:t>경력데이터 삽입</a:t>
            </a:r>
            <a:endParaRPr lang="en-US" altLang="ko-KR" dirty="0"/>
          </a:p>
          <a:p>
            <a:r>
              <a:rPr lang="ko-KR" altLang="en-US" dirty="0"/>
              <a:t>범주형 변수 변환</a:t>
            </a:r>
          </a:p>
        </p:txBody>
      </p:sp>
    </p:spTree>
    <p:extLst>
      <p:ext uri="{BB962C8B-B14F-4D97-AF65-F5344CB8AC3E}">
        <p14:creationId xmlns:p14="http://schemas.microsoft.com/office/powerpoint/2010/main" val="13693256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DC2F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</TotalTime>
  <Words>2688</Words>
  <Application>Microsoft Office PowerPoint</Application>
  <PresentationFormat>A4 용지(210x297mm)</PresentationFormat>
  <Paragraphs>468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KoPub돋움체 Medium</vt:lpstr>
      <vt:lpstr>LG스마트체 Regular</vt:lpstr>
      <vt:lpstr>맑은 고딕</vt:lpstr>
      <vt:lpstr>현대하모니 M</vt:lpstr>
      <vt:lpstr>Arial</vt:lpstr>
      <vt:lpstr>1_Office 테마</vt:lpstr>
      <vt:lpstr>PowerPoint 프레젠테이션</vt:lpstr>
      <vt:lpstr>PowerPoint 프레젠테이션</vt:lpstr>
      <vt:lpstr>PowerPoint 프레젠테이션</vt:lpstr>
      <vt:lpstr>1. 프로젝트 배경 </vt:lpstr>
      <vt:lpstr>2. 프로젝트 목적 및 개요</vt:lpstr>
      <vt:lpstr>참고) 활용 데이터 구성 상세</vt:lpstr>
      <vt:lpstr>PowerPoint 프레젠테이션</vt:lpstr>
      <vt:lpstr>1. 분석 프로세스</vt:lpstr>
      <vt:lpstr>PowerPoint 프레젠테이션</vt:lpstr>
      <vt:lpstr>2. 분석 내용 _ 1) 데이터 전처리</vt:lpstr>
      <vt:lpstr>2. 분석 내용 _ 1) 데이터 전처리</vt:lpstr>
      <vt:lpstr>2. 분석 내용 _ 1) 데이터 전처리</vt:lpstr>
      <vt:lpstr>2. 분석 내용 _ 1) 데이터 전처리</vt:lpstr>
      <vt:lpstr>PowerPoint 프레젠테이션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2. 분석 내용 _ 2) 데이터 탐색</vt:lpstr>
      <vt:lpstr>PowerPoint 프레젠테이션</vt:lpstr>
      <vt:lpstr>2. 분석 내용 _ 3) 모델 Fit &amp; 성능확인</vt:lpstr>
      <vt:lpstr>2. 분석 내용 _ 3) 모델 Fit &amp; 성능확인</vt:lpstr>
      <vt:lpstr>2. 분석 내용 _ 3) 모델 Fit &amp; 성능확인</vt:lpstr>
      <vt:lpstr>PowerPoint 프레젠테이션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2. 분석 내용 _ 4) 예측모델 성능 향상</vt:lpstr>
      <vt:lpstr>프로젝트를 마치며</vt:lpstr>
      <vt:lpstr>프로젝트를 마치며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eunice</dc:creator>
  <cp:lastModifiedBy>eunice</cp:lastModifiedBy>
  <cp:revision>96</cp:revision>
  <dcterms:created xsi:type="dcterms:W3CDTF">2020-08-22T11:20:01Z</dcterms:created>
  <dcterms:modified xsi:type="dcterms:W3CDTF">2020-08-29T15:34:48Z</dcterms:modified>
</cp:coreProperties>
</file>